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6" r:id="rId5"/>
    <p:sldId id="270" r:id="rId6"/>
    <p:sldId id="318" r:id="rId7"/>
    <p:sldId id="323" r:id="rId8"/>
    <p:sldId id="324" r:id="rId9"/>
    <p:sldId id="269" r:id="rId10"/>
    <p:sldId id="271" r:id="rId11"/>
    <p:sldId id="268" r:id="rId12"/>
    <p:sldId id="303" r:id="rId13"/>
    <p:sldId id="304" r:id="rId14"/>
    <p:sldId id="290" r:id="rId15"/>
    <p:sldId id="325" r:id="rId16"/>
    <p:sldId id="326" r:id="rId17"/>
    <p:sldId id="319" r:id="rId18"/>
    <p:sldId id="305" r:id="rId19"/>
    <p:sldId id="322" r:id="rId20"/>
    <p:sldId id="309" r:id="rId21"/>
    <p:sldId id="310" r:id="rId22"/>
    <p:sldId id="307" r:id="rId23"/>
    <p:sldId id="327" r:id="rId24"/>
    <p:sldId id="308" r:id="rId25"/>
    <p:sldId id="316" r:id="rId26"/>
    <p:sldId id="312" r:id="rId27"/>
    <p:sldId id="320" r:id="rId28"/>
    <p:sldId id="267" r:id="rId29"/>
    <p:sldId id="313" r:id="rId30"/>
    <p:sldId id="317" r:id="rId31"/>
    <p:sldId id="311" r:id="rId32"/>
    <p:sldId id="266" r:id="rId33"/>
    <p:sldId id="264" r:id="rId34"/>
  </p:sldIdLst>
  <p:sldSz cx="12192000" cy="6858000"/>
  <p:notesSz cx="6858000" cy="9144000"/>
  <p:custDataLst>
    <p:tags r:id="rId3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6B28D02B-BF76-4378-91D0-2B1AE5C065B5}"/>
    <pc:docChg chg="custSel modSld">
      <pc:chgData name="Danny Young" userId="cb0f4ce2-eb4f-479e-8e8f-3beb257e632f" providerId="ADAL" clId="{6B28D02B-BF76-4378-91D0-2B1AE5C065B5}" dt="2024-02-27T01:14:53.846" v="1"/>
      <pc:docMkLst>
        <pc:docMk/>
      </pc:docMkLst>
      <pc:sldChg chg="replTag">
        <pc:chgData name="Danny Young" userId="cb0f4ce2-eb4f-479e-8e8f-3beb257e632f" providerId="ADAL" clId="{6B28D02B-BF76-4378-91D0-2B1AE5C065B5}" dt="2024-02-27T01:14:53.846" v="1"/>
        <pc:sldMkLst>
          <pc:docMk/>
          <pc:sldMk cId="1936557635" sldId="322"/>
        </pc:sldMkLst>
      </pc:sldChg>
      <pc:sldChg chg="replTag">
        <pc:chgData name="Danny Young" userId="cb0f4ce2-eb4f-479e-8e8f-3beb257e632f" providerId="ADAL" clId="{6B28D02B-BF76-4378-91D0-2B1AE5C065B5}" dt="2024-02-27T01:14:53.846" v="0"/>
        <pc:sldMkLst>
          <pc:docMk/>
          <pc:sldMk cId="1215696377" sldId="323"/>
        </pc:sldMkLst>
      </pc:sldChg>
    </pc:docChg>
  </pc:docChgLst>
  <pc:docChgLst>
    <pc:chgData name="Danny Young" userId="cb0f4ce2-eb4f-479e-8e8f-3beb257e632f" providerId="ADAL" clId="{9792042D-7C9C-4928-9884-2FCB6F500672}"/>
    <pc:docChg chg="undo custSel modSld">
      <pc:chgData name="Danny Young" userId="cb0f4ce2-eb4f-479e-8e8f-3beb257e632f" providerId="ADAL" clId="{9792042D-7C9C-4928-9884-2FCB6F500672}" dt="2026-01-20T21:42:08.845" v="8" actId="478"/>
      <pc:docMkLst>
        <pc:docMk/>
      </pc:docMkLst>
      <pc:sldChg chg="addSp delSp modSp mod">
        <pc:chgData name="Danny Young" userId="cb0f4ce2-eb4f-479e-8e8f-3beb257e632f" providerId="ADAL" clId="{9792042D-7C9C-4928-9884-2FCB6F500672}" dt="2026-01-20T21:42:08.845" v="8" actId="478"/>
        <pc:sldMkLst>
          <pc:docMk/>
          <pc:sldMk cId="1395780071" sldId="318"/>
        </pc:sldMkLst>
        <pc:spChg chg="mod">
          <ac:chgData name="Danny Young" userId="cb0f4ce2-eb4f-479e-8e8f-3beb257e632f" providerId="ADAL" clId="{9792042D-7C9C-4928-9884-2FCB6F500672}" dt="2026-01-20T21:42:06.643" v="6" actId="20577"/>
          <ac:spMkLst>
            <pc:docMk/>
            <pc:sldMk cId="1395780071" sldId="318"/>
            <ac:spMk id="3" creationId="{440D645C-13E2-4F8E-82D9-7A1E5DEAD598}"/>
          </ac:spMkLst>
        </pc:spChg>
        <pc:inkChg chg="add del">
          <ac:chgData name="Danny Young" userId="cb0f4ce2-eb4f-479e-8e8f-3beb257e632f" providerId="ADAL" clId="{9792042D-7C9C-4928-9884-2FCB6F500672}" dt="2026-01-20T21:42:08.845" v="8" actId="478"/>
          <ac:inkMkLst>
            <pc:docMk/>
            <pc:sldMk cId="1395780071" sldId="318"/>
            <ac:inkMk id="2" creationId="{5BB4B6D8-1A75-8E28-B949-161D8A92B42B}"/>
          </ac:inkMkLst>
        </pc:inkChg>
      </pc:sldChg>
      <pc:sldChg chg="modSp mod">
        <pc:chgData name="Danny Young" userId="cb0f4ce2-eb4f-479e-8e8f-3beb257e632f" providerId="ADAL" clId="{9792042D-7C9C-4928-9884-2FCB6F500672}" dt="2026-01-20T21:42:05.623" v="4" actId="20577"/>
        <pc:sldMkLst>
          <pc:docMk/>
          <pc:sldMk cId="1215696377" sldId="323"/>
        </pc:sldMkLst>
        <pc:spChg chg="mod">
          <ac:chgData name="Danny Young" userId="cb0f4ce2-eb4f-479e-8e8f-3beb257e632f" providerId="ADAL" clId="{9792042D-7C9C-4928-9884-2FCB6F500672}" dt="2026-01-20T21:42:05.623" v="4" actId="20577"/>
          <ac:spMkLst>
            <pc:docMk/>
            <pc:sldMk cId="1215696377" sldId="323"/>
            <ac:spMk id="3" creationId="{6E64D04B-5C60-F5F2-F772-3743BC0604AD}"/>
          </ac:spMkLst>
        </pc:spChg>
      </pc:sldChg>
      <pc:sldChg chg="modSp mod">
        <pc:chgData name="Danny Young" userId="cb0f4ce2-eb4f-479e-8e8f-3beb257e632f" providerId="ADAL" clId="{9792042D-7C9C-4928-9884-2FCB6F500672}" dt="2026-01-20T21:42:05.954" v="5" actId="20577"/>
        <pc:sldMkLst>
          <pc:docMk/>
          <pc:sldMk cId="2792038013" sldId="324"/>
        </pc:sldMkLst>
        <pc:spChg chg="mod">
          <ac:chgData name="Danny Young" userId="cb0f4ce2-eb4f-479e-8e8f-3beb257e632f" providerId="ADAL" clId="{9792042D-7C9C-4928-9884-2FCB6F500672}" dt="2026-01-20T21:42:05.954" v="5" actId="20577"/>
          <ac:spMkLst>
            <pc:docMk/>
            <pc:sldMk cId="2792038013" sldId="324"/>
            <ac:spMk id="3" creationId="{6E64D04B-5C60-F5F2-F772-3743BC0604AD}"/>
          </ac:spMkLst>
        </pc:spChg>
      </pc:sldChg>
    </pc:docChg>
  </pc:docChgLst>
  <pc:docChgLst>
    <pc:chgData name="Danny Young" userId="cb0f4ce2-eb4f-479e-8e8f-3beb257e632f" providerId="ADAL" clId="{F4CE0BE7-7B6B-4C4E-BAB8-1FBCB6835D2E}"/>
    <pc:docChg chg="custSel addSld modSld">
      <pc:chgData name="Danny Young" userId="cb0f4ce2-eb4f-479e-8e8f-3beb257e632f" providerId="ADAL" clId="{F4CE0BE7-7B6B-4C4E-BAB8-1FBCB6835D2E}" dt="2025-01-09T21:46:53.424" v="1617" actId="1076"/>
      <pc:docMkLst>
        <pc:docMk/>
      </pc:docMkLst>
      <pc:sldChg chg="modSp mod">
        <pc:chgData name="Danny Young" userId="cb0f4ce2-eb4f-479e-8e8f-3beb257e632f" providerId="ADAL" clId="{F4CE0BE7-7B6B-4C4E-BAB8-1FBCB6835D2E}" dt="2025-01-09T20:58:29.832" v="85" actId="1076"/>
        <pc:sldMkLst>
          <pc:docMk/>
          <pc:sldMk cId="0" sldId="290"/>
        </pc:sldMkLst>
        <pc:graphicFrameChg chg="mod">
          <ac:chgData name="Danny Young" userId="cb0f4ce2-eb4f-479e-8e8f-3beb257e632f" providerId="ADAL" clId="{F4CE0BE7-7B6B-4C4E-BAB8-1FBCB6835D2E}" dt="2025-01-09T20:58:29.832" v="85" actId="1076"/>
          <ac:graphicFrameMkLst>
            <pc:docMk/>
            <pc:sldMk cId="0" sldId="290"/>
            <ac:graphicFrameMk id="6" creationId="{357E3B8C-6C44-4079-93E7-36D2104E7C6D}"/>
          </ac:graphicFrameMkLst>
        </pc:graphicFrameChg>
      </pc:sldChg>
      <pc:sldChg chg="modSp mod">
        <pc:chgData name="Danny Young" userId="cb0f4ce2-eb4f-479e-8e8f-3beb257e632f" providerId="ADAL" clId="{F4CE0BE7-7B6B-4C4E-BAB8-1FBCB6835D2E}" dt="2025-01-09T20:58:12.112" v="71" actId="1036"/>
        <pc:sldMkLst>
          <pc:docMk/>
          <pc:sldMk cId="2556617430" sldId="304"/>
        </pc:sldMkLst>
        <pc:picChg chg="mod">
          <ac:chgData name="Danny Young" userId="cb0f4ce2-eb4f-479e-8e8f-3beb257e632f" providerId="ADAL" clId="{F4CE0BE7-7B6B-4C4E-BAB8-1FBCB6835D2E}" dt="2025-01-09T20:58:12.112" v="71" actId="1036"/>
          <ac:picMkLst>
            <pc:docMk/>
            <pc:sldMk cId="2556617430" sldId="304"/>
            <ac:picMk id="4" creationId="{998493F1-0FE4-44C6-9140-0C067AF8128E}"/>
          </ac:picMkLst>
        </pc:picChg>
      </pc:sldChg>
      <pc:sldChg chg="addSp modSp mod">
        <pc:chgData name="Danny Young" userId="cb0f4ce2-eb4f-479e-8e8f-3beb257e632f" providerId="ADAL" clId="{F4CE0BE7-7B6B-4C4E-BAB8-1FBCB6835D2E}" dt="2025-01-08T21:18:39.102" v="68"/>
        <pc:sldMkLst>
          <pc:docMk/>
          <pc:sldMk cId="1395780071" sldId="318"/>
        </pc:sldMkLst>
        <pc:spChg chg="mod">
          <ac:chgData name="Danny Young" userId="cb0f4ce2-eb4f-479e-8e8f-3beb257e632f" providerId="ADAL" clId="{F4CE0BE7-7B6B-4C4E-BAB8-1FBCB6835D2E}" dt="2025-01-08T18:30:48.651" v="67"/>
          <ac:spMkLst>
            <pc:docMk/>
            <pc:sldMk cId="1395780071" sldId="318"/>
            <ac:spMk id="3" creationId="{440D645C-13E2-4F8E-82D9-7A1E5DEAD598}"/>
          </ac:spMkLst>
        </pc:spChg>
        <pc:inkChg chg="add">
          <ac:chgData name="Danny Young" userId="cb0f4ce2-eb4f-479e-8e8f-3beb257e632f" providerId="ADAL" clId="{F4CE0BE7-7B6B-4C4E-BAB8-1FBCB6835D2E}" dt="2025-01-08T21:18:39.102" v="68"/>
          <ac:inkMkLst>
            <pc:docMk/>
            <pc:sldMk cId="1395780071" sldId="318"/>
            <ac:inkMk id="2" creationId="{5BB4B6D8-1A75-8E28-B949-161D8A92B42B}"/>
          </ac:inkMkLst>
        </pc:inkChg>
      </pc:sldChg>
      <pc:sldChg chg="modSp mod">
        <pc:chgData name="Danny Young" userId="cb0f4ce2-eb4f-479e-8e8f-3beb257e632f" providerId="ADAL" clId="{F4CE0BE7-7B6B-4C4E-BAB8-1FBCB6835D2E}" dt="2025-01-09T21:27:51.940" v="1454" actId="20577"/>
        <pc:sldMkLst>
          <pc:docMk/>
          <pc:sldMk cId="1132460479" sldId="319"/>
        </pc:sldMkLst>
        <pc:spChg chg="mod">
          <ac:chgData name="Danny Young" userId="cb0f4ce2-eb4f-479e-8e8f-3beb257e632f" providerId="ADAL" clId="{F4CE0BE7-7B6B-4C4E-BAB8-1FBCB6835D2E}" dt="2025-01-09T21:27:51.940" v="1454" actId="20577"/>
          <ac:spMkLst>
            <pc:docMk/>
            <pc:sldMk cId="1132460479" sldId="319"/>
            <ac:spMk id="3" creationId="{F60F57EA-0AF2-C76F-896B-8B71332B5602}"/>
          </ac:spMkLst>
        </pc:spChg>
        <pc:spChg chg="mod">
          <ac:chgData name="Danny Young" userId="cb0f4ce2-eb4f-479e-8e8f-3beb257e632f" providerId="ADAL" clId="{F4CE0BE7-7B6B-4C4E-BAB8-1FBCB6835D2E}" dt="2025-01-09T21:26:52.603" v="1439" actId="1076"/>
          <ac:spMkLst>
            <pc:docMk/>
            <pc:sldMk cId="1132460479" sldId="319"/>
            <ac:spMk id="4" creationId="{9FD00EFA-50B2-C052-E8A2-25BDBE7C1DB2}"/>
          </ac:spMkLst>
        </pc:spChg>
      </pc:sldChg>
      <pc:sldChg chg="addSp delSp modSp add mod delAnim modAnim">
        <pc:chgData name="Danny Young" userId="cb0f4ce2-eb4f-479e-8e8f-3beb257e632f" providerId="ADAL" clId="{F4CE0BE7-7B6B-4C4E-BAB8-1FBCB6835D2E}" dt="2025-01-08T21:18:52.054" v="69" actId="1076"/>
        <pc:sldMkLst>
          <pc:docMk/>
          <pc:sldMk cId="2792038013" sldId="324"/>
        </pc:sldMkLst>
        <pc:spChg chg="mod">
          <ac:chgData name="Danny Young" userId="cb0f4ce2-eb4f-479e-8e8f-3beb257e632f" providerId="ADAL" clId="{F4CE0BE7-7B6B-4C4E-BAB8-1FBCB6835D2E}" dt="2025-01-08T18:30:37.447" v="66" actId="6549"/>
          <ac:spMkLst>
            <pc:docMk/>
            <pc:sldMk cId="2792038013" sldId="324"/>
            <ac:spMk id="3" creationId="{6E64D04B-5C60-F5F2-F772-3743BC0604AD}"/>
          </ac:spMkLst>
        </pc:spChg>
        <pc:spChg chg="del mod">
          <ac:chgData name="Danny Young" userId="cb0f4ce2-eb4f-479e-8e8f-3beb257e632f" providerId="ADAL" clId="{F4CE0BE7-7B6B-4C4E-BAB8-1FBCB6835D2E}" dt="2025-01-08T18:25:52.578" v="6" actId="21"/>
          <ac:spMkLst>
            <pc:docMk/>
            <pc:sldMk cId="2792038013" sldId="324"/>
            <ac:spMk id="7" creationId="{5D0F6355-E196-4C65-DFAC-3BD951222196}"/>
          </ac:spMkLst>
        </pc:spChg>
        <pc:spChg chg="add mod">
          <ac:chgData name="Danny Young" userId="cb0f4ce2-eb4f-479e-8e8f-3beb257e632f" providerId="ADAL" clId="{F4CE0BE7-7B6B-4C4E-BAB8-1FBCB6835D2E}" dt="2025-01-08T21:18:52.054" v="69" actId="1076"/>
          <ac:spMkLst>
            <pc:docMk/>
            <pc:sldMk cId="2792038013" sldId="324"/>
            <ac:spMk id="8" creationId="{FCEB3DDE-7024-1264-5801-23B18075AA49}"/>
          </ac:spMkLst>
        </pc:spChg>
        <pc:picChg chg="del">
          <ac:chgData name="Danny Young" userId="cb0f4ce2-eb4f-479e-8e8f-3beb257e632f" providerId="ADAL" clId="{F4CE0BE7-7B6B-4C4E-BAB8-1FBCB6835D2E}" dt="2025-01-08T18:25:47.651" v="2" actId="478"/>
          <ac:picMkLst>
            <pc:docMk/>
            <pc:sldMk cId="2792038013" sldId="324"/>
            <ac:picMk id="4" creationId="{CEB0F421-7C1E-210E-CE37-F64B2408D541}"/>
          </ac:picMkLst>
        </pc:picChg>
        <pc:picChg chg="add mod">
          <ac:chgData name="Danny Young" userId="cb0f4ce2-eb4f-479e-8e8f-3beb257e632f" providerId="ADAL" clId="{F4CE0BE7-7B6B-4C4E-BAB8-1FBCB6835D2E}" dt="2025-01-08T18:25:50.505" v="4" actId="1076"/>
          <ac:picMkLst>
            <pc:docMk/>
            <pc:sldMk cId="2792038013" sldId="324"/>
            <ac:picMk id="6" creationId="{D5C35888-899A-6C08-9EE5-C038C5D499E4}"/>
          </ac:picMkLst>
        </pc:picChg>
      </pc:sldChg>
      <pc:sldChg chg="addSp modSp new mod modAnim">
        <pc:chgData name="Danny Young" userId="cb0f4ce2-eb4f-479e-8e8f-3beb257e632f" providerId="ADAL" clId="{F4CE0BE7-7B6B-4C4E-BAB8-1FBCB6835D2E}" dt="2025-01-09T21:19:31.383" v="1091" actId="14100"/>
        <pc:sldMkLst>
          <pc:docMk/>
          <pc:sldMk cId="2016998251" sldId="325"/>
        </pc:sldMkLst>
        <pc:spChg chg="mod">
          <ac:chgData name="Danny Young" userId="cb0f4ce2-eb4f-479e-8e8f-3beb257e632f" providerId="ADAL" clId="{F4CE0BE7-7B6B-4C4E-BAB8-1FBCB6835D2E}" dt="2025-01-09T21:19:31.383" v="1091" actId="14100"/>
          <ac:spMkLst>
            <pc:docMk/>
            <pc:sldMk cId="2016998251" sldId="325"/>
            <ac:spMk id="2" creationId="{07C79C4B-1504-EEE1-6CE7-92B905563BDD}"/>
          </ac:spMkLst>
        </pc:spChg>
        <pc:spChg chg="mod">
          <ac:chgData name="Danny Young" userId="cb0f4ce2-eb4f-479e-8e8f-3beb257e632f" providerId="ADAL" clId="{F4CE0BE7-7B6B-4C4E-BAB8-1FBCB6835D2E}" dt="2025-01-09T21:10:41.382" v="675" actId="1035"/>
          <ac:spMkLst>
            <pc:docMk/>
            <pc:sldMk cId="2016998251" sldId="325"/>
            <ac:spMk id="3" creationId="{230F12E5-07D1-396B-3A43-9A27F562771F}"/>
          </ac:spMkLst>
        </pc:spChg>
        <pc:spChg chg="add mod">
          <ac:chgData name="Danny Young" userId="cb0f4ce2-eb4f-479e-8e8f-3beb257e632f" providerId="ADAL" clId="{F4CE0BE7-7B6B-4C4E-BAB8-1FBCB6835D2E}" dt="2025-01-09T21:11:04.227" v="720" actId="1037"/>
          <ac:spMkLst>
            <pc:docMk/>
            <pc:sldMk cId="2016998251" sldId="325"/>
            <ac:spMk id="7" creationId="{9F7AA546-BAB6-F519-D991-84F97846545C}"/>
          </ac:spMkLst>
        </pc:spChg>
        <pc:spChg chg="add mod">
          <ac:chgData name="Danny Young" userId="cb0f4ce2-eb4f-479e-8e8f-3beb257e632f" providerId="ADAL" clId="{F4CE0BE7-7B6B-4C4E-BAB8-1FBCB6835D2E}" dt="2025-01-09T21:12:50.384" v="753" actId="14100"/>
          <ac:spMkLst>
            <pc:docMk/>
            <pc:sldMk cId="2016998251" sldId="325"/>
            <ac:spMk id="8" creationId="{94985E60-8064-A428-8D94-E91AED46CE00}"/>
          </ac:spMkLst>
        </pc:spChg>
        <pc:spChg chg="add mod">
          <ac:chgData name="Danny Young" userId="cb0f4ce2-eb4f-479e-8e8f-3beb257e632f" providerId="ADAL" clId="{F4CE0BE7-7B6B-4C4E-BAB8-1FBCB6835D2E}" dt="2025-01-09T21:12:55.912" v="755" actId="1076"/>
          <ac:spMkLst>
            <pc:docMk/>
            <pc:sldMk cId="2016998251" sldId="325"/>
            <ac:spMk id="9" creationId="{DF833745-B0F8-D772-1ED7-551180D00792}"/>
          </ac:spMkLst>
        </pc:spChg>
        <pc:spChg chg="add mod">
          <ac:chgData name="Danny Young" userId="cb0f4ce2-eb4f-479e-8e8f-3beb257e632f" providerId="ADAL" clId="{F4CE0BE7-7B6B-4C4E-BAB8-1FBCB6835D2E}" dt="2025-01-09T21:13:54.969" v="860" actId="20577"/>
          <ac:spMkLst>
            <pc:docMk/>
            <pc:sldMk cId="2016998251" sldId="325"/>
            <ac:spMk id="10" creationId="{9961FA63-9CE1-F458-1A31-B44EE7223F2D}"/>
          </ac:spMkLst>
        </pc:spChg>
        <pc:spChg chg="add mod">
          <ac:chgData name="Danny Young" userId="cb0f4ce2-eb4f-479e-8e8f-3beb257e632f" providerId="ADAL" clId="{F4CE0BE7-7B6B-4C4E-BAB8-1FBCB6835D2E}" dt="2025-01-09T21:16:52.031" v="952" actId="1076"/>
          <ac:spMkLst>
            <pc:docMk/>
            <pc:sldMk cId="2016998251" sldId="325"/>
            <ac:spMk id="14" creationId="{1CF2F1E6-5272-92F3-9088-BACA8EECE556}"/>
          </ac:spMkLst>
        </pc:spChg>
        <pc:spChg chg="add mod">
          <ac:chgData name="Danny Young" userId="cb0f4ce2-eb4f-479e-8e8f-3beb257e632f" providerId="ADAL" clId="{F4CE0BE7-7B6B-4C4E-BAB8-1FBCB6835D2E}" dt="2025-01-09T21:17:33.361" v="960" actId="692"/>
          <ac:spMkLst>
            <pc:docMk/>
            <pc:sldMk cId="2016998251" sldId="325"/>
            <ac:spMk id="15" creationId="{6059CF1D-1C4C-614F-4C37-3A668E4DA7F0}"/>
          </ac:spMkLst>
        </pc:spChg>
        <pc:spChg chg="add mod">
          <ac:chgData name="Danny Young" userId="cb0f4ce2-eb4f-479e-8e8f-3beb257e632f" providerId="ADAL" clId="{F4CE0BE7-7B6B-4C4E-BAB8-1FBCB6835D2E}" dt="2025-01-09T21:18:43.405" v="1084" actId="1076"/>
          <ac:spMkLst>
            <pc:docMk/>
            <pc:sldMk cId="2016998251" sldId="325"/>
            <ac:spMk id="16" creationId="{49FF7491-E46F-2D16-8BAD-5E6F44AA812B}"/>
          </ac:spMkLst>
        </pc:spChg>
        <pc:graphicFrameChg chg="add mod">
          <ac:chgData name="Danny Young" userId="cb0f4ce2-eb4f-479e-8e8f-3beb257e632f" providerId="ADAL" clId="{F4CE0BE7-7B6B-4C4E-BAB8-1FBCB6835D2E}" dt="2025-01-09T21:10:41.382" v="675" actId="1035"/>
          <ac:graphicFrameMkLst>
            <pc:docMk/>
            <pc:sldMk cId="2016998251" sldId="325"/>
            <ac:graphicFrameMk id="4" creationId="{70E28F1C-4835-A033-5FB6-1C0FA93AD5B3}"/>
          </ac:graphicFrameMkLst>
        </pc:graphicFrameChg>
        <pc:graphicFrameChg chg="add mod">
          <ac:chgData name="Danny Young" userId="cb0f4ce2-eb4f-479e-8e8f-3beb257e632f" providerId="ADAL" clId="{F4CE0BE7-7B6B-4C4E-BAB8-1FBCB6835D2E}" dt="2025-01-09T21:11:10.563" v="722" actId="1076"/>
          <ac:graphicFrameMkLst>
            <pc:docMk/>
            <pc:sldMk cId="2016998251" sldId="325"/>
            <ac:graphicFrameMk id="5" creationId="{8EF872C1-C358-B4C8-5665-13FD8D1625B2}"/>
          </ac:graphicFrameMkLst>
        </pc:graphicFrameChg>
        <pc:graphicFrameChg chg="add mod">
          <ac:chgData name="Danny Young" userId="cb0f4ce2-eb4f-479e-8e8f-3beb257e632f" providerId="ADAL" clId="{F4CE0BE7-7B6B-4C4E-BAB8-1FBCB6835D2E}" dt="2025-01-09T21:11:07.274" v="721" actId="1076"/>
          <ac:graphicFrameMkLst>
            <pc:docMk/>
            <pc:sldMk cId="2016998251" sldId="325"/>
            <ac:graphicFrameMk id="6" creationId="{6BF05582-FFCD-092E-5197-B5B1E49D6C69}"/>
          </ac:graphicFrameMkLst>
        </pc:graphicFrameChg>
        <pc:graphicFrameChg chg="add mod">
          <ac:chgData name="Danny Young" userId="cb0f4ce2-eb4f-479e-8e8f-3beb257e632f" providerId="ADAL" clId="{F4CE0BE7-7B6B-4C4E-BAB8-1FBCB6835D2E}" dt="2025-01-09T21:14:00.489" v="861" actId="1076"/>
          <ac:graphicFrameMkLst>
            <pc:docMk/>
            <pc:sldMk cId="2016998251" sldId="325"/>
            <ac:graphicFrameMk id="11" creationId="{E546D468-BBCA-4A04-4D42-855A22E0BBE1}"/>
          </ac:graphicFrameMkLst>
        </pc:graphicFrameChg>
        <pc:graphicFrameChg chg="add mod">
          <ac:chgData name="Danny Young" userId="cb0f4ce2-eb4f-479e-8e8f-3beb257e632f" providerId="ADAL" clId="{F4CE0BE7-7B6B-4C4E-BAB8-1FBCB6835D2E}" dt="2025-01-09T21:14:29.990" v="867" actId="1076"/>
          <ac:graphicFrameMkLst>
            <pc:docMk/>
            <pc:sldMk cId="2016998251" sldId="325"/>
            <ac:graphicFrameMk id="12" creationId="{30D7DE97-0F11-51B4-E53B-7A6A707CD60F}"/>
          </ac:graphicFrameMkLst>
        </pc:graphicFrameChg>
        <pc:graphicFrameChg chg="add mod">
          <ac:chgData name="Danny Young" userId="cb0f4ce2-eb4f-479e-8e8f-3beb257e632f" providerId="ADAL" clId="{F4CE0BE7-7B6B-4C4E-BAB8-1FBCB6835D2E}" dt="2025-01-09T21:14:52.588" v="872" actId="1076"/>
          <ac:graphicFrameMkLst>
            <pc:docMk/>
            <pc:sldMk cId="2016998251" sldId="325"/>
            <ac:graphicFrameMk id="13" creationId="{176C54B5-4B5E-665C-F92B-0FE862A29B1E}"/>
          </ac:graphicFrameMkLst>
        </pc:graphicFrameChg>
        <pc:cxnChg chg="add mod">
          <ac:chgData name="Danny Young" userId="cb0f4ce2-eb4f-479e-8e8f-3beb257e632f" providerId="ADAL" clId="{F4CE0BE7-7B6B-4C4E-BAB8-1FBCB6835D2E}" dt="2025-01-09T21:19:02.066" v="1086" actId="1582"/>
          <ac:cxnSpMkLst>
            <pc:docMk/>
            <pc:sldMk cId="2016998251" sldId="325"/>
            <ac:cxnSpMk id="18" creationId="{F107E43D-FD2D-8460-D5AC-D06EDCCA5550}"/>
          </ac:cxnSpMkLst>
        </pc:cxnChg>
      </pc:sldChg>
      <pc:sldChg chg="addSp delSp modSp new mod modAnim">
        <pc:chgData name="Danny Young" userId="cb0f4ce2-eb4f-479e-8e8f-3beb257e632f" providerId="ADAL" clId="{F4CE0BE7-7B6B-4C4E-BAB8-1FBCB6835D2E}" dt="2025-01-09T21:23:52.328" v="1327" actId="14100"/>
        <pc:sldMkLst>
          <pc:docMk/>
          <pc:sldMk cId="3013493150" sldId="326"/>
        </pc:sldMkLst>
        <pc:spChg chg="del">
          <ac:chgData name="Danny Young" userId="cb0f4ce2-eb4f-479e-8e8f-3beb257e632f" providerId="ADAL" clId="{F4CE0BE7-7B6B-4C4E-BAB8-1FBCB6835D2E}" dt="2025-01-09T21:19:36.380" v="1093" actId="478"/>
          <ac:spMkLst>
            <pc:docMk/>
            <pc:sldMk cId="3013493150" sldId="326"/>
            <ac:spMk id="2" creationId="{EAE81476-9A80-1477-2766-3AFB049461BC}"/>
          </ac:spMkLst>
        </pc:spChg>
        <pc:spChg chg="del">
          <ac:chgData name="Danny Young" userId="cb0f4ce2-eb4f-479e-8e8f-3beb257e632f" providerId="ADAL" clId="{F4CE0BE7-7B6B-4C4E-BAB8-1FBCB6835D2E}" dt="2025-01-09T21:19:36.380" v="1093" actId="478"/>
          <ac:spMkLst>
            <pc:docMk/>
            <pc:sldMk cId="3013493150" sldId="326"/>
            <ac:spMk id="3" creationId="{FE9915E0-DC48-EB02-8CA9-87F5631CA48F}"/>
          </ac:spMkLst>
        </pc:spChg>
        <pc:spChg chg="add mod">
          <ac:chgData name="Danny Young" userId="cb0f4ce2-eb4f-479e-8e8f-3beb257e632f" providerId="ADAL" clId="{F4CE0BE7-7B6B-4C4E-BAB8-1FBCB6835D2E}" dt="2025-01-09T21:19:34.424" v="1092"/>
          <ac:spMkLst>
            <pc:docMk/>
            <pc:sldMk cId="3013493150" sldId="326"/>
            <ac:spMk id="4" creationId="{A114A1E7-956E-142B-90C9-5A4A506475FB}"/>
          </ac:spMkLst>
        </pc:spChg>
        <pc:spChg chg="add mod">
          <ac:chgData name="Danny Young" userId="cb0f4ce2-eb4f-479e-8e8f-3beb257e632f" providerId="ADAL" clId="{F4CE0BE7-7B6B-4C4E-BAB8-1FBCB6835D2E}" dt="2025-01-09T21:23:52.328" v="1327" actId="14100"/>
          <ac:spMkLst>
            <pc:docMk/>
            <pc:sldMk cId="3013493150" sldId="326"/>
            <ac:spMk id="6" creationId="{56BC3A7C-A459-64AE-447A-78AA41BA9C33}"/>
          </ac:spMkLst>
        </pc:spChg>
        <pc:graphicFrameChg chg="add mod">
          <ac:chgData name="Danny Young" userId="cb0f4ce2-eb4f-479e-8e8f-3beb257e632f" providerId="ADAL" clId="{F4CE0BE7-7B6B-4C4E-BAB8-1FBCB6835D2E}" dt="2025-01-09T21:23:34.592" v="1320" actId="1076"/>
          <ac:graphicFrameMkLst>
            <pc:docMk/>
            <pc:sldMk cId="3013493150" sldId="326"/>
            <ac:graphicFrameMk id="5" creationId="{FD43041D-3E23-5B35-9810-505D2AE78AA4}"/>
          </ac:graphicFrameMkLst>
        </pc:graphicFrameChg>
        <pc:graphicFrameChg chg="add mod">
          <ac:chgData name="Danny Young" userId="cb0f4ce2-eb4f-479e-8e8f-3beb257e632f" providerId="ADAL" clId="{F4CE0BE7-7B6B-4C4E-BAB8-1FBCB6835D2E}" dt="2025-01-09T21:22:30.849" v="1296" actId="1035"/>
          <ac:graphicFrameMkLst>
            <pc:docMk/>
            <pc:sldMk cId="3013493150" sldId="326"/>
            <ac:graphicFrameMk id="7" creationId="{E73927A6-AE62-4910-B114-7BD0341BD9BF}"/>
          </ac:graphicFrameMkLst>
        </pc:graphicFrameChg>
        <pc:graphicFrameChg chg="add mod">
          <ac:chgData name="Danny Young" userId="cb0f4ce2-eb4f-479e-8e8f-3beb257e632f" providerId="ADAL" clId="{F4CE0BE7-7B6B-4C4E-BAB8-1FBCB6835D2E}" dt="2025-01-09T21:22:48.647" v="1301" actId="1076"/>
          <ac:graphicFrameMkLst>
            <pc:docMk/>
            <pc:sldMk cId="3013493150" sldId="326"/>
            <ac:graphicFrameMk id="8" creationId="{05E656D9-1D71-44D6-C914-70555149CA75}"/>
          </ac:graphicFrameMkLst>
        </pc:graphicFrameChg>
        <pc:graphicFrameChg chg="add mod">
          <ac:chgData name="Danny Young" userId="cb0f4ce2-eb4f-479e-8e8f-3beb257e632f" providerId="ADAL" clId="{F4CE0BE7-7B6B-4C4E-BAB8-1FBCB6835D2E}" dt="2025-01-09T21:23:03.199" v="1308" actId="1076"/>
          <ac:graphicFrameMkLst>
            <pc:docMk/>
            <pc:sldMk cId="3013493150" sldId="326"/>
            <ac:graphicFrameMk id="9" creationId="{753E1F17-5BB9-AB9E-E18F-E2E70CE7EFB7}"/>
          </ac:graphicFrameMkLst>
        </pc:graphicFrameChg>
        <pc:graphicFrameChg chg="add mod">
          <ac:chgData name="Danny Young" userId="cb0f4ce2-eb4f-479e-8e8f-3beb257e632f" providerId="ADAL" clId="{F4CE0BE7-7B6B-4C4E-BAB8-1FBCB6835D2E}" dt="2025-01-09T21:23:33.227" v="1319" actId="1076"/>
          <ac:graphicFrameMkLst>
            <pc:docMk/>
            <pc:sldMk cId="3013493150" sldId="326"/>
            <ac:graphicFrameMk id="13" creationId="{B41E9555-1636-AF80-CA45-2416F2BD3193}"/>
          </ac:graphicFrameMkLst>
        </pc:graphicFrameChg>
        <pc:graphicFrameChg chg="add mod">
          <ac:chgData name="Danny Young" userId="cb0f4ce2-eb4f-479e-8e8f-3beb257e632f" providerId="ADAL" clId="{F4CE0BE7-7B6B-4C4E-BAB8-1FBCB6835D2E}" dt="2025-01-09T21:23:39.940" v="1324" actId="1076"/>
          <ac:graphicFrameMkLst>
            <pc:docMk/>
            <pc:sldMk cId="3013493150" sldId="326"/>
            <ac:graphicFrameMk id="14" creationId="{08C69AA5-5CA7-7C64-3162-2D89382E7ED5}"/>
          </ac:graphicFrameMkLst>
        </pc:graphicFrameChg>
        <pc:cxnChg chg="add mod">
          <ac:chgData name="Danny Young" userId="cb0f4ce2-eb4f-479e-8e8f-3beb257e632f" providerId="ADAL" clId="{F4CE0BE7-7B6B-4C4E-BAB8-1FBCB6835D2E}" dt="2025-01-09T21:23:19.854" v="1312" actId="1076"/>
          <ac:cxnSpMkLst>
            <pc:docMk/>
            <pc:sldMk cId="3013493150" sldId="326"/>
            <ac:cxnSpMk id="11" creationId="{CEEB8ACA-C762-AC97-6B3C-B59479364EEE}"/>
          </ac:cxnSpMkLst>
        </pc:cxnChg>
        <pc:cxnChg chg="add mod">
          <ac:chgData name="Danny Young" userId="cb0f4ce2-eb4f-479e-8e8f-3beb257e632f" providerId="ADAL" clId="{F4CE0BE7-7B6B-4C4E-BAB8-1FBCB6835D2E}" dt="2025-01-09T21:23:22.210" v="1314" actId="1076"/>
          <ac:cxnSpMkLst>
            <pc:docMk/>
            <pc:sldMk cId="3013493150" sldId="326"/>
            <ac:cxnSpMk id="12" creationId="{4B19D4B0-D6EF-F0FE-A31B-2E61DA629512}"/>
          </ac:cxnSpMkLst>
        </pc:cxnChg>
      </pc:sldChg>
      <pc:sldChg chg="addSp delSp modSp new mod modAnim">
        <pc:chgData name="Danny Young" userId="cb0f4ce2-eb4f-479e-8e8f-3beb257e632f" providerId="ADAL" clId="{F4CE0BE7-7B6B-4C4E-BAB8-1FBCB6835D2E}" dt="2025-01-09T21:46:53.424" v="1617" actId="1076"/>
        <pc:sldMkLst>
          <pc:docMk/>
          <pc:sldMk cId="960681381" sldId="327"/>
        </pc:sldMkLst>
        <pc:spChg chg="del">
          <ac:chgData name="Danny Young" userId="cb0f4ce2-eb4f-479e-8e8f-3beb257e632f" providerId="ADAL" clId="{F4CE0BE7-7B6B-4C4E-BAB8-1FBCB6835D2E}" dt="2025-01-09T21:29:30.628" v="1521" actId="478"/>
          <ac:spMkLst>
            <pc:docMk/>
            <pc:sldMk cId="960681381" sldId="327"/>
            <ac:spMk id="2" creationId="{64812E7B-2D73-BC01-2AE5-12D9B72A0760}"/>
          </ac:spMkLst>
        </pc:spChg>
        <pc:spChg chg="mod">
          <ac:chgData name="Danny Young" userId="cb0f4ce2-eb4f-479e-8e8f-3beb257e632f" providerId="ADAL" clId="{F4CE0BE7-7B6B-4C4E-BAB8-1FBCB6835D2E}" dt="2025-01-09T21:46:20.037" v="1609" actId="1036"/>
          <ac:spMkLst>
            <pc:docMk/>
            <pc:sldMk cId="960681381" sldId="327"/>
            <ac:spMk id="3" creationId="{AB355A89-AB53-3F08-8D73-641FE72BE2AB}"/>
          </ac:spMkLst>
        </pc:spChg>
        <pc:spChg chg="add mod">
          <ac:chgData name="Danny Young" userId="cb0f4ce2-eb4f-479e-8e8f-3beb257e632f" providerId="ADAL" clId="{F4CE0BE7-7B6B-4C4E-BAB8-1FBCB6835D2E}" dt="2025-01-09T21:46:20.037" v="1609" actId="1036"/>
          <ac:spMkLst>
            <pc:docMk/>
            <pc:sldMk cId="960681381" sldId="327"/>
            <ac:spMk id="4" creationId="{4E7644B5-0951-581F-3FC7-E6FA2B2C3756}"/>
          </ac:spMkLst>
        </pc:spChg>
        <pc:spChg chg="add del mod">
          <ac:chgData name="Danny Young" userId="cb0f4ce2-eb4f-479e-8e8f-3beb257e632f" providerId="ADAL" clId="{F4CE0BE7-7B6B-4C4E-BAB8-1FBCB6835D2E}" dt="2025-01-09T21:45:49.244" v="1572" actId="478"/>
          <ac:spMkLst>
            <pc:docMk/>
            <pc:sldMk cId="960681381" sldId="327"/>
            <ac:spMk id="5" creationId="{DEFB1FDE-CC5A-D2FD-3611-A479CDCA363D}"/>
          </ac:spMkLst>
        </pc:spChg>
        <pc:graphicFrameChg chg="add mod">
          <ac:chgData name="Danny Young" userId="cb0f4ce2-eb4f-479e-8e8f-3beb257e632f" providerId="ADAL" clId="{F4CE0BE7-7B6B-4C4E-BAB8-1FBCB6835D2E}" dt="2025-01-09T21:46:21.909" v="1610" actId="1076"/>
          <ac:graphicFrameMkLst>
            <pc:docMk/>
            <pc:sldMk cId="960681381" sldId="327"/>
            <ac:graphicFrameMk id="6" creationId="{8FD73AAB-B21C-7338-0ABB-313157198728}"/>
          </ac:graphicFrameMkLst>
        </pc:graphicFrameChg>
        <pc:graphicFrameChg chg="add mod">
          <ac:chgData name="Danny Young" userId="cb0f4ce2-eb4f-479e-8e8f-3beb257e632f" providerId="ADAL" clId="{F4CE0BE7-7B6B-4C4E-BAB8-1FBCB6835D2E}" dt="2025-01-09T21:46:23.196" v="1611" actId="1076"/>
          <ac:graphicFrameMkLst>
            <pc:docMk/>
            <pc:sldMk cId="960681381" sldId="327"/>
            <ac:graphicFrameMk id="7" creationId="{BCB6328C-F0C1-33A4-4A7F-BD1A52B5CA5A}"/>
          </ac:graphicFrameMkLst>
        </pc:graphicFrameChg>
        <pc:graphicFrameChg chg="add mod">
          <ac:chgData name="Danny Young" userId="cb0f4ce2-eb4f-479e-8e8f-3beb257e632f" providerId="ADAL" clId="{F4CE0BE7-7B6B-4C4E-BAB8-1FBCB6835D2E}" dt="2025-01-09T21:46:53.424" v="1617" actId="1076"/>
          <ac:graphicFrameMkLst>
            <pc:docMk/>
            <pc:sldMk cId="960681381" sldId="327"/>
            <ac:graphicFrameMk id="8" creationId="{4314A5C9-11E6-5249-44B5-84D0434C5F2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F03E76-90ED-48AD-BF08-44F513540CA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C8047E46-9F8F-4501-98DF-1B6343134EE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EF1F109-8E2D-4D25-B102-C3610F212C4F}" type="datetimeFigureOut">
              <a:rPr lang="en-CA"/>
              <a:pPr>
                <a:defRPr/>
              </a:pPr>
              <a:t>2026-01-20</a:t>
            </a:fld>
            <a:endParaRPr lang="en-CA" dirty="0"/>
          </a:p>
        </p:txBody>
      </p:sp>
      <p:sp>
        <p:nvSpPr>
          <p:cNvPr id="4" name="Slide Image Placeholder 3">
            <a:extLst>
              <a:ext uri="{FF2B5EF4-FFF2-40B4-BE49-F238E27FC236}">
                <a16:creationId xmlns:a16="http://schemas.microsoft.com/office/drawing/2014/main" id="{CCD246E2-DD18-4A18-9F9D-61D89AD8811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a:extLst>
              <a:ext uri="{FF2B5EF4-FFF2-40B4-BE49-F238E27FC236}">
                <a16:creationId xmlns:a16="http://schemas.microsoft.com/office/drawing/2014/main" id="{182250B1-39B7-4D3A-88F9-77739C2F1B4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E1051B7-B995-41C9-8153-437A98EAEE5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A6009AC7-AE02-414C-8362-AF9BD9D1DA5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F7EC885-11E4-4DF4-B44A-130B0A267FA1}"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48EDB5A-05B7-4E2D-8587-6DBB4864EDF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3BA855B-7D45-45FA-BBA4-0ACED9A25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244" name="Slide Number Placeholder 3">
            <a:extLst>
              <a:ext uri="{FF2B5EF4-FFF2-40B4-BE49-F238E27FC236}">
                <a16:creationId xmlns:a16="http://schemas.microsoft.com/office/drawing/2014/main" id="{9A4F56AB-DF41-4574-BFC6-A4D78FD5E6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546880-8758-436C-B542-506D7613BD73}" type="slidenum">
              <a:rPr lang="en-CA" altLang="en-US"/>
              <a:pPr>
                <a:spcBef>
                  <a:spcPct val="0"/>
                </a:spcBef>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10</a:t>
            </a:fld>
            <a:endParaRPr lang="en-CA" altLang="en-US"/>
          </a:p>
        </p:txBody>
      </p:sp>
    </p:spTree>
    <p:extLst>
      <p:ext uri="{BB962C8B-B14F-4D97-AF65-F5344CB8AC3E}">
        <p14:creationId xmlns:p14="http://schemas.microsoft.com/office/powerpoint/2010/main" val="405438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B01D8D4-7647-4BB0-AC63-46FFDD0727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C0A2ED8-1CBD-43DB-AF94-2B8FF72376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0484" name="Slide Number Placeholder 3">
            <a:extLst>
              <a:ext uri="{FF2B5EF4-FFF2-40B4-BE49-F238E27FC236}">
                <a16:creationId xmlns:a16="http://schemas.microsoft.com/office/drawing/2014/main" id="{DF5E449C-FA99-41F9-8874-ABDAA8B2D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542775-C3D6-43CB-8967-5B20517368F3}" type="slidenum">
              <a:rPr lang="en-CA" altLang="en-US" smtClean="0">
                <a:latin typeface="Arial" panose="020B0604020202020204" pitchFamily="34" charset="0"/>
              </a:rPr>
              <a:pPr>
                <a:spcBef>
                  <a:spcPct val="0"/>
                </a:spcBef>
              </a:pPr>
              <a:t>11</a:t>
            </a:fld>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14</a:t>
            </a:fld>
            <a:endParaRPr lang="en-CA" altLang="en-US"/>
          </a:p>
        </p:txBody>
      </p:sp>
    </p:spTree>
    <p:extLst>
      <p:ext uri="{BB962C8B-B14F-4D97-AF65-F5344CB8AC3E}">
        <p14:creationId xmlns:p14="http://schemas.microsoft.com/office/powerpoint/2010/main" val="260366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15</a:t>
            </a:fld>
            <a:endParaRPr lang="en-CA" altLang="en-US"/>
          </a:p>
        </p:txBody>
      </p:sp>
    </p:spTree>
    <p:extLst>
      <p:ext uri="{BB962C8B-B14F-4D97-AF65-F5344CB8AC3E}">
        <p14:creationId xmlns:p14="http://schemas.microsoft.com/office/powerpoint/2010/main" val="188082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16</a:t>
            </a:fld>
            <a:endParaRPr lang="en-CA" altLang="en-US"/>
          </a:p>
        </p:txBody>
      </p:sp>
    </p:spTree>
    <p:extLst>
      <p:ext uri="{BB962C8B-B14F-4D97-AF65-F5344CB8AC3E}">
        <p14:creationId xmlns:p14="http://schemas.microsoft.com/office/powerpoint/2010/main" val="2354456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17</a:t>
            </a:fld>
            <a:endParaRPr lang="en-CA" altLang="en-US"/>
          </a:p>
        </p:txBody>
      </p:sp>
    </p:spTree>
    <p:extLst>
      <p:ext uri="{BB962C8B-B14F-4D97-AF65-F5344CB8AC3E}">
        <p14:creationId xmlns:p14="http://schemas.microsoft.com/office/powerpoint/2010/main" val="800684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18</a:t>
            </a:fld>
            <a:endParaRPr lang="en-CA" altLang="en-US"/>
          </a:p>
        </p:txBody>
      </p:sp>
    </p:spTree>
    <p:extLst>
      <p:ext uri="{BB962C8B-B14F-4D97-AF65-F5344CB8AC3E}">
        <p14:creationId xmlns:p14="http://schemas.microsoft.com/office/powerpoint/2010/main" val="242888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19</a:t>
            </a:fld>
            <a:endParaRPr lang="en-CA" altLang="en-US"/>
          </a:p>
        </p:txBody>
      </p:sp>
    </p:spTree>
    <p:extLst>
      <p:ext uri="{BB962C8B-B14F-4D97-AF65-F5344CB8AC3E}">
        <p14:creationId xmlns:p14="http://schemas.microsoft.com/office/powerpoint/2010/main" val="220838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EC87341-56E9-4918-A5ED-939320AB00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17B2098-AA23-4A19-B4D2-652A8C5243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0724" name="Slide Number Placeholder 3">
            <a:extLst>
              <a:ext uri="{FF2B5EF4-FFF2-40B4-BE49-F238E27FC236}">
                <a16:creationId xmlns:a16="http://schemas.microsoft.com/office/drawing/2014/main" id="{E6F67E9E-2AE2-4D97-B955-FA889C9844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A0235C-107E-4D00-A5FC-0BC8A0259587}" type="slidenum">
              <a:rPr lang="en-CA" altLang="en-US" smtClean="0"/>
              <a:pPr>
                <a:spcBef>
                  <a:spcPct val="0"/>
                </a:spcBef>
              </a:pPr>
              <a:t>21</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22</a:t>
            </a:fld>
            <a:endParaRPr lang="en-CA" altLang="en-US"/>
          </a:p>
        </p:txBody>
      </p:sp>
    </p:spTree>
    <p:extLst>
      <p:ext uri="{BB962C8B-B14F-4D97-AF65-F5344CB8AC3E}">
        <p14:creationId xmlns:p14="http://schemas.microsoft.com/office/powerpoint/2010/main" val="170135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2</a:t>
            </a:fld>
            <a:endParaRPr lang="en-CA" altLang="en-US"/>
          </a:p>
        </p:txBody>
      </p:sp>
    </p:spTree>
    <p:extLst>
      <p:ext uri="{BB962C8B-B14F-4D97-AF65-F5344CB8AC3E}">
        <p14:creationId xmlns:p14="http://schemas.microsoft.com/office/powerpoint/2010/main" val="2441913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23</a:t>
            </a:fld>
            <a:endParaRPr lang="en-CA" altLang="en-US"/>
          </a:p>
        </p:txBody>
      </p:sp>
    </p:spTree>
    <p:extLst>
      <p:ext uri="{BB962C8B-B14F-4D97-AF65-F5344CB8AC3E}">
        <p14:creationId xmlns:p14="http://schemas.microsoft.com/office/powerpoint/2010/main" val="3678502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24</a:t>
            </a:fld>
            <a:endParaRPr lang="en-CA" altLang="en-US"/>
          </a:p>
        </p:txBody>
      </p:sp>
    </p:spTree>
    <p:extLst>
      <p:ext uri="{BB962C8B-B14F-4D97-AF65-F5344CB8AC3E}">
        <p14:creationId xmlns:p14="http://schemas.microsoft.com/office/powerpoint/2010/main" val="357468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25</a:t>
            </a:fld>
            <a:endParaRPr lang="en-CA" altLang="en-US"/>
          </a:p>
        </p:txBody>
      </p:sp>
    </p:spTree>
    <p:extLst>
      <p:ext uri="{BB962C8B-B14F-4D97-AF65-F5344CB8AC3E}">
        <p14:creationId xmlns:p14="http://schemas.microsoft.com/office/powerpoint/2010/main" val="1073731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26</a:t>
            </a:fld>
            <a:endParaRPr lang="en-CA" altLang="en-US"/>
          </a:p>
        </p:txBody>
      </p:sp>
    </p:spTree>
    <p:extLst>
      <p:ext uri="{BB962C8B-B14F-4D97-AF65-F5344CB8AC3E}">
        <p14:creationId xmlns:p14="http://schemas.microsoft.com/office/powerpoint/2010/main" val="4239821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5D64C04-8D35-449C-B03E-0A329571AF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1F6B945-9A63-4209-A921-E1E0102982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3556" name="Slide Number Placeholder 3">
            <a:extLst>
              <a:ext uri="{FF2B5EF4-FFF2-40B4-BE49-F238E27FC236}">
                <a16:creationId xmlns:a16="http://schemas.microsoft.com/office/drawing/2014/main" id="{52D76B00-2814-4DF9-9ACF-C4A65500B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0ADFED-126A-45DC-95D0-DA4D5087113C}" type="slidenum">
              <a:rPr lang="en-CA" altLang="en-US" smtClean="0"/>
              <a:pPr/>
              <a:t>27</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082AA8E-2B45-4928-A030-15433CA678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01B08DB-D046-4789-B055-6F403194E7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5604" name="Slide Number Placeholder 3">
            <a:extLst>
              <a:ext uri="{FF2B5EF4-FFF2-40B4-BE49-F238E27FC236}">
                <a16:creationId xmlns:a16="http://schemas.microsoft.com/office/drawing/2014/main" id="{A7532365-C58B-43BD-ACAE-D89F578291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C479C3-D0E5-422A-876B-9BE32F30D235}" type="slidenum">
              <a:rPr lang="en-CA" altLang="en-US" smtClean="0"/>
              <a:pPr>
                <a:spcBef>
                  <a:spcPct val="0"/>
                </a:spcBef>
              </a:pPr>
              <a:t>28</a:t>
            </a:fld>
            <a:endParaRPr lang="en-CA" altLang="en-US"/>
          </a:p>
        </p:txBody>
      </p:sp>
    </p:spTree>
    <p:extLst>
      <p:ext uri="{BB962C8B-B14F-4D97-AF65-F5344CB8AC3E}">
        <p14:creationId xmlns:p14="http://schemas.microsoft.com/office/powerpoint/2010/main" val="3883491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A13E9B4-1C94-42CB-B0AD-8DCBF89FAE1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0830C27-6193-4D18-B778-C825EF0C02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2532" name="Slide Number Placeholder 3">
            <a:extLst>
              <a:ext uri="{FF2B5EF4-FFF2-40B4-BE49-F238E27FC236}">
                <a16:creationId xmlns:a16="http://schemas.microsoft.com/office/drawing/2014/main" id="{7AD55E2F-D432-4D12-BC20-8BA590F74D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DACC58-A534-44BE-A296-CF36953E70D0}" type="slidenum">
              <a:rPr lang="en-CA" altLang="en-US"/>
              <a:pPr>
                <a:spcBef>
                  <a:spcPct val="0"/>
                </a:spcBef>
              </a:pPr>
              <a:t>29</a:t>
            </a:fld>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78F9620-49A8-4BB0-A17A-F694EB9690A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EE2F56A-5D1A-46B5-AA69-479D2FCCF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4340" name="Slide Number Placeholder 3">
            <a:extLst>
              <a:ext uri="{FF2B5EF4-FFF2-40B4-BE49-F238E27FC236}">
                <a16:creationId xmlns:a16="http://schemas.microsoft.com/office/drawing/2014/main" id="{45D51B2F-B859-409D-8984-C8CE4EAF5D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13AFAA-9B42-4B5C-AE0A-B80E0FE71B75}" type="slidenum">
              <a:rPr lang="en-CA" altLang="en-US"/>
              <a:pPr>
                <a:spcBef>
                  <a:spcPct val="0"/>
                </a:spcBef>
              </a:pPr>
              <a:t>30</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3</a:t>
            </a:fld>
            <a:endParaRPr lang="en-CA" altLang="en-US"/>
          </a:p>
        </p:txBody>
      </p:sp>
    </p:spTree>
    <p:extLst>
      <p:ext uri="{BB962C8B-B14F-4D97-AF65-F5344CB8AC3E}">
        <p14:creationId xmlns:p14="http://schemas.microsoft.com/office/powerpoint/2010/main" val="185770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4</a:t>
            </a:fld>
            <a:endParaRPr lang="en-CA" altLang="en-US"/>
          </a:p>
        </p:txBody>
      </p:sp>
    </p:spTree>
    <p:extLst>
      <p:ext uri="{BB962C8B-B14F-4D97-AF65-F5344CB8AC3E}">
        <p14:creationId xmlns:p14="http://schemas.microsoft.com/office/powerpoint/2010/main" val="359826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5</a:t>
            </a:fld>
            <a:endParaRPr lang="en-CA" altLang="en-US"/>
          </a:p>
        </p:txBody>
      </p:sp>
    </p:spTree>
    <p:extLst>
      <p:ext uri="{BB962C8B-B14F-4D97-AF65-F5344CB8AC3E}">
        <p14:creationId xmlns:p14="http://schemas.microsoft.com/office/powerpoint/2010/main" val="203049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6</a:t>
            </a:fld>
            <a:endParaRPr lang="en-CA" altLang="en-US"/>
          </a:p>
        </p:txBody>
      </p:sp>
    </p:spTree>
    <p:extLst>
      <p:ext uri="{BB962C8B-B14F-4D97-AF65-F5344CB8AC3E}">
        <p14:creationId xmlns:p14="http://schemas.microsoft.com/office/powerpoint/2010/main" val="117162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7</a:t>
            </a:fld>
            <a:endParaRPr lang="en-CA" altLang="en-US"/>
          </a:p>
        </p:txBody>
      </p:sp>
    </p:spTree>
    <p:extLst>
      <p:ext uri="{BB962C8B-B14F-4D97-AF65-F5344CB8AC3E}">
        <p14:creationId xmlns:p14="http://schemas.microsoft.com/office/powerpoint/2010/main" val="198075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8</a:t>
            </a:fld>
            <a:endParaRPr lang="en-CA" altLang="en-US"/>
          </a:p>
        </p:txBody>
      </p:sp>
    </p:spTree>
    <p:extLst>
      <p:ext uri="{BB962C8B-B14F-4D97-AF65-F5344CB8AC3E}">
        <p14:creationId xmlns:p14="http://schemas.microsoft.com/office/powerpoint/2010/main" val="262291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9</a:t>
            </a:fld>
            <a:endParaRPr lang="en-CA" altLang="en-US"/>
          </a:p>
        </p:txBody>
      </p:sp>
    </p:spTree>
    <p:extLst>
      <p:ext uri="{BB962C8B-B14F-4D97-AF65-F5344CB8AC3E}">
        <p14:creationId xmlns:p14="http://schemas.microsoft.com/office/powerpoint/2010/main" val="306302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F0FFA-D5D9-422E-BC3A-28F329AE9DFB}"/>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42FF3EA1-DEAD-4608-9B92-FEAA65BFC0EC}"/>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D001D602-EB04-4AB3-86AB-6669959C21E5}"/>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7F51DF86-EE73-4677-BFCF-001D29BAB6B5}"/>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Straight Connector 9">
            <a:extLst>
              <a:ext uri="{FF2B5EF4-FFF2-40B4-BE49-F238E27FC236}">
                <a16:creationId xmlns:a16="http://schemas.microsoft.com/office/drawing/2014/main" id="{3AB0BE7F-2E68-4DBE-9180-337E9C9EF813}"/>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4387C524-701E-4622-990E-B63A23B5EBA0}"/>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Straight Connector 11">
            <a:extLst>
              <a:ext uri="{FF2B5EF4-FFF2-40B4-BE49-F238E27FC236}">
                <a16:creationId xmlns:a16="http://schemas.microsoft.com/office/drawing/2014/main" id="{A97B1995-EFD4-4E4F-9A10-7116601FB294}"/>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Straight Connector 12">
            <a:extLst>
              <a:ext uri="{FF2B5EF4-FFF2-40B4-BE49-F238E27FC236}">
                <a16:creationId xmlns:a16="http://schemas.microsoft.com/office/drawing/2014/main" id="{51C43BE2-15BF-4445-B059-829381BE39F7}"/>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4" name="Straight Connector 13">
            <a:extLst>
              <a:ext uri="{FF2B5EF4-FFF2-40B4-BE49-F238E27FC236}">
                <a16:creationId xmlns:a16="http://schemas.microsoft.com/office/drawing/2014/main" id="{49A4203C-93B5-4FCC-8CDA-B87A960E3B1A}"/>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5" name="Straight Connector 14">
            <a:extLst>
              <a:ext uri="{FF2B5EF4-FFF2-40B4-BE49-F238E27FC236}">
                <a16:creationId xmlns:a16="http://schemas.microsoft.com/office/drawing/2014/main" id="{522EA283-53F5-406B-9CC4-7658501D62C7}"/>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6" name="Rectangle 15">
            <a:extLst>
              <a:ext uri="{FF2B5EF4-FFF2-40B4-BE49-F238E27FC236}">
                <a16:creationId xmlns:a16="http://schemas.microsoft.com/office/drawing/2014/main" id="{130F696C-B9E6-4B38-9DA5-EAB0855EBE19}"/>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D3327DDE-34CF-42EE-A5CB-DF9C752B1F90}"/>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800842AC-C5D1-45E3-A11D-6D5ABB9865AA}"/>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85C96B40-5123-4F42-883A-3428DF71D2CB}"/>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2F57C182-416A-44E7-99F9-C90EF77777AA}"/>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3D0A23FD-538D-419F-BEA8-F11E40C6AACF}"/>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B3B2158B-3D91-4C70-94C7-EE05B1302999}"/>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A9052B5A-A32C-41B2-89EF-C8E6308EE53F}" type="datetimeFigureOut">
              <a:rPr lang="en-CA"/>
              <a:pPr>
                <a:defRPr/>
              </a:pPr>
              <a:t>2026-01-20</a:t>
            </a:fld>
            <a:endParaRPr lang="en-CA" dirty="0"/>
          </a:p>
        </p:txBody>
      </p:sp>
      <p:sp>
        <p:nvSpPr>
          <p:cNvPr id="23" name="Footer Placeholder 16">
            <a:extLst>
              <a:ext uri="{FF2B5EF4-FFF2-40B4-BE49-F238E27FC236}">
                <a16:creationId xmlns:a16="http://schemas.microsoft.com/office/drawing/2014/main" id="{FFDD90D4-C8A9-4561-8307-FF281CE58D1E}"/>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DAD5D750-C322-47E1-BEE6-A57479723180}"/>
              </a:ext>
            </a:extLst>
          </p:cNvPr>
          <p:cNvSpPr>
            <a:spLocks noGrp="1"/>
          </p:cNvSpPr>
          <p:nvPr>
            <p:ph type="sldNum" sz="quarter" idx="12"/>
          </p:nvPr>
        </p:nvSpPr>
        <p:spPr bwMode="auto">
          <a:xfrm>
            <a:off x="1767417" y="4929189"/>
            <a:ext cx="812800" cy="517525"/>
          </a:xfrm>
        </p:spPr>
        <p:txBody>
          <a:bodyPr/>
          <a:lstStyle>
            <a:lvl1pPr>
              <a:defRPr smtClean="0"/>
            </a:lvl1pPr>
          </a:lstStyle>
          <a:p>
            <a:pPr>
              <a:defRPr/>
            </a:pPr>
            <a:fld id="{6B15AF44-D490-479F-AD6B-AE746D30CDF8}" type="slidenum">
              <a:rPr lang="en-CA" altLang="en-US"/>
              <a:pPr>
                <a:defRPr/>
              </a:pPr>
              <a:t>‹#›</a:t>
            </a:fld>
            <a:endParaRPr lang="en-CA" altLang="en-US"/>
          </a:p>
        </p:txBody>
      </p:sp>
    </p:spTree>
    <p:extLst>
      <p:ext uri="{BB962C8B-B14F-4D97-AF65-F5344CB8AC3E}">
        <p14:creationId xmlns:p14="http://schemas.microsoft.com/office/powerpoint/2010/main" val="11274674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890F45F-D557-44D6-B73C-54B510BA0C06}"/>
              </a:ext>
            </a:extLst>
          </p:cNvPr>
          <p:cNvSpPr>
            <a:spLocks noGrp="1"/>
          </p:cNvSpPr>
          <p:nvPr>
            <p:ph type="dt" sz="half" idx="10"/>
          </p:nvPr>
        </p:nvSpPr>
        <p:spPr/>
        <p:txBody>
          <a:bodyPr/>
          <a:lstStyle>
            <a:lvl1pPr>
              <a:defRPr/>
            </a:lvl1pPr>
          </a:lstStyle>
          <a:p>
            <a:pPr>
              <a:defRPr/>
            </a:pPr>
            <a:fld id="{CAD6DC09-2214-41F4-8BDA-01831ED6E3D9}" type="datetimeFigureOut">
              <a:rPr lang="en-CA"/>
              <a:pPr>
                <a:defRPr/>
              </a:pPr>
              <a:t>2026-01-20</a:t>
            </a:fld>
            <a:endParaRPr lang="en-CA" dirty="0"/>
          </a:p>
        </p:txBody>
      </p:sp>
      <p:sp>
        <p:nvSpPr>
          <p:cNvPr id="5" name="Footer Placeholder 2">
            <a:extLst>
              <a:ext uri="{FF2B5EF4-FFF2-40B4-BE49-F238E27FC236}">
                <a16:creationId xmlns:a16="http://schemas.microsoft.com/office/drawing/2014/main" id="{E353209D-6BAC-48E1-9E71-887FA50808B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E807D509-8B75-4EEF-A256-5BB96C9C3C07}"/>
              </a:ext>
            </a:extLst>
          </p:cNvPr>
          <p:cNvSpPr>
            <a:spLocks noGrp="1"/>
          </p:cNvSpPr>
          <p:nvPr>
            <p:ph type="sldNum" sz="quarter" idx="12"/>
          </p:nvPr>
        </p:nvSpPr>
        <p:spPr/>
        <p:txBody>
          <a:bodyPr/>
          <a:lstStyle>
            <a:lvl1pPr>
              <a:defRPr/>
            </a:lvl1pPr>
          </a:lstStyle>
          <a:p>
            <a:pPr>
              <a:defRPr/>
            </a:pPr>
            <a:fld id="{6E0C682C-B522-4FE9-8339-B25294EEA580}" type="slidenum">
              <a:rPr lang="en-CA" altLang="en-US"/>
              <a:pPr>
                <a:defRPr/>
              </a:pPr>
              <a:t>‹#›</a:t>
            </a:fld>
            <a:endParaRPr lang="en-CA" altLang="en-US"/>
          </a:p>
        </p:txBody>
      </p:sp>
    </p:spTree>
    <p:extLst>
      <p:ext uri="{BB962C8B-B14F-4D97-AF65-F5344CB8AC3E}">
        <p14:creationId xmlns:p14="http://schemas.microsoft.com/office/powerpoint/2010/main" val="267450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8297C30-1E4F-4866-9A1B-D54F04AFF168}"/>
              </a:ext>
            </a:extLst>
          </p:cNvPr>
          <p:cNvSpPr>
            <a:spLocks noGrp="1"/>
          </p:cNvSpPr>
          <p:nvPr>
            <p:ph type="dt" sz="half" idx="10"/>
          </p:nvPr>
        </p:nvSpPr>
        <p:spPr/>
        <p:txBody>
          <a:bodyPr/>
          <a:lstStyle>
            <a:lvl1pPr>
              <a:defRPr/>
            </a:lvl1pPr>
          </a:lstStyle>
          <a:p>
            <a:pPr>
              <a:defRPr/>
            </a:pPr>
            <a:fld id="{9693176A-76FD-40C6-82B4-FB64146E3635}" type="datetimeFigureOut">
              <a:rPr lang="en-CA"/>
              <a:pPr>
                <a:defRPr/>
              </a:pPr>
              <a:t>2026-01-20</a:t>
            </a:fld>
            <a:endParaRPr lang="en-CA" dirty="0"/>
          </a:p>
        </p:txBody>
      </p:sp>
      <p:sp>
        <p:nvSpPr>
          <p:cNvPr id="5" name="Footer Placeholder 2">
            <a:extLst>
              <a:ext uri="{FF2B5EF4-FFF2-40B4-BE49-F238E27FC236}">
                <a16:creationId xmlns:a16="http://schemas.microsoft.com/office/drawing/2014/main" id="{9CA56DBD-B211-4BE4-8409-091ABFF8499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6421AB2B-EBF8-4D84-B391-694B69B6871A}"/>
              </a:ext>
            </a:extLst>
          </p:cNvPr>
          <p:cNvSpPr>
            <a:spLocks noGrp="1"/>
          </p:cNvSpPr>
          <p:nvPr>
            <p:ph type="sldNum" sz="quarter" idx="12"/>
          </p:nvPr>
        </p:nvSpPr>
        <p:spPr/>
        <p:txBody>
          <a:bodyPr/>
          <a:lstStyle>
            <a:lvl1pPr>
              <a:defRPr/>
            </a:lvl1pPr>
          </a:lstStyle>
          <a:p>
            <a:pPr>
              <a:defRPr/>
            </a:pPr>
            <a:fld id="{603B5F2E-4DF2-464C-938C-0097E18AC409}" type="slidenum">
              <a:rPr lang="en-CA" altLang="en-US"/>
              <a:pPr>
                <a:defRPr/>
              </a:pPr>
              <a:t>‹#›</a:t>
            </a:fld>
            <a:endParaRPr lang="en-CA" altLang="en-US"/>
          </a:p>
        </p:txBody>
      </p:sp>
    </p:spTree>
    <p:extLst>
      <p:ext uri="{BB962C8B-B14F-4D97-AF65-F5344CB8AC3E}">
        <p14:creationId xmlns:p14="http://schemas.microsoft.com/office/powerpoint/2010/main" val="150200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41212FE3-F5E1-40CF-9D3B-F0771F49635C}"/>
              </a:ext>
            </a:extLst>
          </p:cNvPr>
          <p:cNvSpPr>
            <a:spLocks noGrp="1"/>
          </p:cNvSpPr>
          <p:nvPr>
            <p:ph type="dt" sz="half" idx="10"/>
          </p:nvPr>
        </p:nvSpPr>
        <p:spPr/>
        <p:txBody>
          <a:bodyPr rtlCol="0"/>
          <a:lstStyle>
            <a:lvl1pPr>
              <a:defRPr/>
            </a:lvl1pPr>
          </a:lstStyle>
          <a:p>
            <a:pPr>
              <a:defRPr/>
            </a:pPr>
            <a:fld id="{AB197469-7C10-499E-A758-9E6D873347BC}" type="datetimeFigureOut">
              <a:rPr lang="en-CA"/>
              <a:pPr>
                <a:defRPr/>
              </a:pPr>
              <a:t>2026-01-20</a:t>
            </a:fld>
            <a:endParaRPr lang="en-CA" dirty="0"/>
          </a:p>
        </p:txBody>
      </p:sp>
      <p:sp>
        <p:nvSpPr>
          <p:cNvPr id="5" name="Slide Number Placeholder 8">
            <a:extLst>
              <a:ext uri="{FF2B5EF4-FFF2-40B4-BE49-F238E27FC236}">
                <a16:creationId xmlns:a16="http://schemas.microsoft.com/office/drawing/2014/main" id="{AE6A8EA2-0D3C-4F01-9C5A-E2F1D2DA64E9}"/>
              </a:ext>
            </a:extLst>
          </p:cNvPr>
          <p:cNvSpPr>
            <a:spLocks noGrp="1"/>
          </p:cNvSpPr>
          <p:nvPr>
            <p:ph type="sldNum" sz="quarter" idx="11"/>
          </p:nvPr>
        </p:nvSpPr>
        <p:spPr/>
        <p:txBody>
          <a:bodyPr/>
          <a:lstStyle>
            <a:lvl1pPr>
              <a:defRPr smtClean="0"/>
            </a:lvl1pPr>
          </a:lstStyle>
          <a:p>
            <a:pPr>
              <a:defRPr/>
            </a:pPr>
            <a:fld id="{BFE4F26A-B378-4A90-A78D-ADF9ACDA656C}"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9335E5FC-631F-43C0-B924-C6BD0672F8E4}"/>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28412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B71A82-6647-496C-B62D-28102E871CE3}"/>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BCF866AC-344C-4916-8AF8-6215F35A9393}"/>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274CC870-1963-43F0-B6B1-BBAAB4F76C97}"/>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8A05BA37-4784-4A64-8A8C-2DE2B7367E08}"/>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Straight Connector 7">
            <a:extLst>
              <a:ext uri="{FF2B5EF4-FFF2-40B4-BE49-F238E27FC236}">
                <a16:creationId xmlns:a16="http://schemas.microsoft.com/office/drawing/2014/main" id="{CF5CB190-7BB6-46CA-9067-68032D270040}"/>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9" name="Straight Connector 8">
            <a:extLst>
              <a:ext uri="{FF2B5EF4-FFF2-40B4-BE49-F238E27FC236}">
                <a16:creationId xmlns:a16="http://schemas.microsoft.com/office/drawing/2014/main" id="{359531F2-16E9-4096-8B73-2960AC229988}"/>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 name="Straight Connector 9">
            <a:extLst>
              <a:ext uri="{FF2B5EF4-FFF2-40B4-BE49-F238E27FC236}">
                <a16:creationId xmlns:a16="http://schemas.microsoft.com/office/drawing/2014/main" id="{9952B7A8-668E-4D7F-AD44-B93FA893AB7B}"/>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A1AEBE21-AC47-4A2C-9512-36D3E6123AFF}"/>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Straight Connector 11">
            <a:extLst>
              <a:ext uri="{FF2B5EF4-FFF2-40B4-BE49-F238E27FC236}">
                <a16:creationId xmlns:a16="http://schemas.microsoft.com/office/drawing/2014/main" id="{2EA50EB0-D894-4B31-9696-D80505500EFA}"/>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Rectangle 12">
            <a:extLst>
              <a:ext uri="{FF2B5EF4-FFF2-40B4-BE49-F238E27FC236}">
                <a16:creationId xmlns:a16="http://schemas.microsoft.com/office/drawing/2014/main" id="{7D18DDCF-46E6-41C2-9116-D497A4961B6E}"/>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029E04AD-259D-41AF-BD1A-E7B38AFC78FA}"/>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946CFA30-305C-4590-ACD4-EA80F393F204}"/>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8E50B1B9-E4B7-44C8-A091-C2FECA0A57A0}"/>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6E0231BD-DA75-4262-82F4-1E95B9975A7D}"/>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30260A11-E283-434F-9248-33761C7BA4E3}"/>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ABDA1F4A-F222-4EA2-B107-AD6701CB7710}"/>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7B7575D8-5762-4D5F-8DAB-AEBB9C7967CF}"/>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89773120-600A-4A13-9091-0A3265174137}" type="datetimeFigureOut">
              <a:rPr lang="en-CA"/>
              <a:pPr>
                <a:defRPr/>
              </a:pPr>
              <a:t>2026-01-20</a:t>
            </a:fld>
            <a:endParaRPr lang="en-CA" dirty="0"/>
          </a:p>
        </p:txBody>
      </p:sp>
      <p:sp>
        <p:nvSpPr>
          <p:cNvPr id="21" name="Footer Placeholder 4">
            <a:extLst>
              <a:ext uri="{FF2B5EF4-FFF2-40B4-BE49-F238E27FC236}">
                <a16:creationId xmlns:a16="http://schemas.microsoft.com/office/drawing/2014/main" id="{E8338B83-1A4A-499C-9F78-7AFD8080BC06}"/>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E0EA698C-96E4-487A-812C-01B858FC4BB2}"/>
              </a:ext>
            </a:extLst>
          </p:cNvPr>
          <p:cNvSpPr>
            <a:spLocks noGrp="1"/>
          </p:cNvSpPr>
          <p:nvPr>
            <p:ph type="sldNum" sz="quarter" idx="12"/>
          </p:nvPr>
        </p:nvSpPr>
        <p:spPr bwMode="auto">
          <a:xfrm>
            <a:off x="1786467" y="4929189"/>
            <a:ext cx="812800" cy="517525"/>
          </a:xfrm>
        </p:spPr>
        <p:txBody>
          <a:bodyPr/>
          <a:lstStyle>
            <a:lvl1pPr>
              <a:defRPr smtClean="0"/>
            </a:lvl1pPr>
          </a:lstStyle>
          <a:p>
            <a:pPr>
              <a:defRPr/>
            </a:pPr>
            <a:fld id="{55849AD7-1F51-4066-8D83-A7DF19F3DC97}" type="slidenum">
              <a:rPr lang="en-CA" altLang="en-US"/>
              <a:pPr>
                <a:defRPr/>
              </a:pPr>
              <a:t>‹#›</a:t>
            </a:fld>
            <a:endParaRPr lang="en-CA" altLang="en-US"/>
          </a:p>
        </p:txBody>
      </p:sp>
    </p:spTree>
    <p:extLst>
      <p:ext uri="{BB962C8B-B14F-4D97-AF65-F5344CB8AC3E}">
        <p14:creationId xmlns:p14="http://schemas.microsoft.com/office/powerpoint/2010/main" val="35757850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89B276B-31AC-444B-9C50-A94ADFA82D21}"/>
              </a:ext>
            </a:extLst>
          </p:cNvPr>
          <p:cNvSpPr>
            <a:spLocks noGrp="1"/>
          </p:cNvSpPr>
          <p:nvPr>
            <p:ph type="dt" sz="half" idx="10"/>
          </p:nvPr>
        </p:nvSpPr>
        <p:spPr/>
        <p:txBody>
          <a:bodyPr/>
          <a:lstStyle>
            <a:lvl1pPr>
              <a:defRPr/>
            </a:lvl1pPr>
          </a:lstStyle>
          <a:p>
            <a:pPr>
              <a:defRPr/>
            </a:pPr>
            <a:fld id="{D39A9A69-1044-4046-9C97-7E41831CDF62}" type="datetimeFigureOut">
              <a:rPr lang="en-CA"/>
              <a:pPr>
                <a:defRPr/>
              </a:pPr>
              <a:t>2026-01-20</a:t>
            </a:fld>
            <a:endParaRPr lang="en-CA" dirty="0"/>
          </a:p>
        </p:txBody>
      </p:sp>
      <p:sp>
        <p:nvSpPr>
          <p:cNvPr id="6" name="Footer Placeholder 2">
            <a:extLst>
              <a:ext uri="{FF2B5EF4-FFF2-40B4-BE49-F238E27FC236}">
                <a16:creationId xmlns:a16="http://schemas.microsoft.com/office/drawing/2014/main" id="{E2199B19-DE0D-4C4F-9D41-E90DDE024CC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274C7AF9-4E1E-40DB-8B58-0C6B25C25C22}"/>
              </a:ext>
            </a:extLst>
          </p:cNvPr>
          <p:cNvSpPr>
            <a:spLocks noGrp="1"/>
          </p:cNvSpPr>
          <p:nvPr>
            <p:ph type="sldNum" sz="quarter" idx="12"/>
          </p:nvPr>
        </p:nvSpPr>
        <p:spPr/>
        <p:txBody>
          <a:bodyPr/>
          <a:lstStyle>
            <a:lvl1pPr>
              <a:defRPr/>
            </a:lvl1pPr>
          </a:lstStyle>
          <a:p>
            <a:pPr>
              <a:defRPr/>
            </a:pPr>
            <a:fld id="{4CDDC394-99BA-4C3B-BD70-4D53F098BB90}" type="slidenum">
              <a:rPr lang="en-CA" altLang="en-US"/>
              <a:pPr>
                <a:defRPr/>
              </a:pPr>
              <a:t>‹#›</a:t>
            </a:fld>
            <a:endParaRPr lang="en-CA" altLang="en-US"/>
          </a:p>
        </p:txBody>
      </p:sp>
    </p:spTree>
    <p:extLst>
      <p:ext uri="{BB962C8B-B14F-4D97-AF65-F5344CB8AC3E}">
        <p14:creationId xmlns:p14="http://schemas.microsoft.com/office/powerpoint/2010/main" val="20723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081E7245-AEA8-4350-8379-D5EE05C78EE5}"/>
              </a:ext>
            </a:extLst>
          </p:cNvPr>
          <p:cNvSpPr>
            <a:spLocks noGrp="1"/>
          </p:cNvSpPr>
          <p:nvPr>
            <p:ph type="dt" sz="half" idx="10"/>
          </p:nvPr>
        </p:nvSpPr>
        <p:spPr/>
        <p:txBody>
          <a:bodyPr/>
          <a:lstStyle>
            <a:lvl1pPr>
              <a:defRPr/>
            </a:lvl1pPr>
          </a:lstStyle>
          <a:p>
            <a:pPr>
              <a:defRPr/>
            </a:pPr>
            <a:fld id="{53BEDAEC-788B-4B97-AA26-4A51B3F2E170}" type="datetimeFigureOut">
              <a:rPr lang="en-CA"/>
              <a:pPr>
                <a:defRPr/>
              </a:pPr>
              <a:t>2026-01-20</a:t>
            </a:fld>
            <a:endParaRPr lang="en-CA" dirty="0"/>
          </a:p>
        </p:txBody>
      </p:sp>
      <p:sp>
        <p:nvSpPr>
          <p:cNvPr id="8" name="Footer Placeholder 2">
            <a:extLst>
              <a:ext uri="{FF2B5EF4-FFF2-40B4-BE49-F238E27FC236}">
                <a16:creationId xmlns:a16="http://schemas.microsoft.com/office/drawing/2014/main" id="{EC0F4191-2FA0-45BE-843A-45872D271B93}"/>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95BE7D4C-B5E7-4F6E-9AA8-6A416B7FF4E2}"/>
              </a:ext>
            </a:extLst>
          </p:cNvPr>
          <p:cNvSpPr>
            <a:spLocks noGrp="1"/>
          </p:cNvSpPr>
          <p:nvPr>
            <p:ph type="sldNum" sz="quarter" idx="12"/>
          </p:nvPr>
        </p:nvSpPr>
        <p:spPr/>
        <p:txBody>
          <a:bodyPr/>
          <a:lstStyle>
            <a:lvl1pPr>
              <a:defRPr/>
            </a:lvl1pPr>
          </a:lstStyle>
          <a:p>
            <a:pPr>
              <a:defRPr/>
            </a:pPr>
            <a:fld id="{B3E122FC-F93B-471D-9178-D9F252BD8342}" type="slidenum">
              <a:rPr lang="en-CA" altLang="en-US"/>
              <a:pPr>
                <a:defRPr/>
              </a:pPr>
              <a:t>‹#›</a:t>
            </a:fld>
            <a:endParaRPr lang="en-CA" altLang="en-US"/>
          </a:p>
        </p:txBody>
      </p:sp>
    </p:spTree>
    <p:extLst>
      <p:ext uri="{BB962C8B-B14F-4D97-AF65-F5344CB8AC3E}">
        <p14:creationId xmlns:p14="http://schemas.microsoft.com/office/powerpoint/2010/main" val="299545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9B3F9631-E57C-4605-BB91-82D157664933}"/>
              </a:ext>
            </a:extLst>
          </p:cNvPr>
          <p:cNvSpPr>
            <a:spLocks noGrp="1"/>
          </p:cNvSpPr>
          <p:nvPr>
            <p:ph type="dt" sz="half" idx="10"/>
          </p:nvPr>
        </p:nvSpPr>
        <p:spPr/>
        <p:txBody>
          <a:bodyPr rtlCol="0"/>
          <a:lstStyle>
            <a:lvl1pPr>
              <a:defRPr/>
            </a:lvl1pPr>
          </a:lstStyle>
          <a:p>
            <a:pPr>
              <a:defRPr/>
            </a:pPr>
            <a:fld id="{8B5BB31A-58B8-4807-903F-D2B83ABA17B6}" type="datetimeFigureOut">
              <a:rPr lang="en-CA"/>
              <a:pPr>
                <a:defRPr/>
              </a:pPr>
              <a:t>2026-01-20</a:t>
            </a:fld>
            <a:endParaRPr lang="en-CA" dirty="0"/>
          </a:p>
        </p:txBody>
      </p:sp>
      <p:sp>
        <p:nvSpPr>
          <p:cNvPr id="4" name="Slide Number Placeholder 6">
            <a:extLst>
              <a:ext uri="{FF2B5EF4-FFF2-40B4-BE49-F238E27FC236}">
                <a16:creationId xmlns:a16="http://schemas.microsoft.com/office/drawing/2014/main" id="{DEA08928-A8D4-44E0-90CC-E6BF45312016}"/>
              </a:ext>
            </a:extLst>
          </p:cNvPr>
          <p:cNvSpPr>
            <a:spLocks noGrp="1"/>
          </p:cNvSpPr>
          <p:nvPr>
            <p:ph type="sldNum" sz="quarter" idx="11"/>
          </p:nvPr>
        </p:nvSpPr>
        <p:spPr/>
        <p:txBody>
          <a:bodyPr/>
          <a:lstStyle>
            <a:lvl1pPr>
              <a:defRPr smtClean="0"/>
            </a:lvl1pPr>
          </a:lstStyle>
          <a:p>
            <a:pPr>
              <a:defRPr/>
            </a:pPr>
            <a:fld id="{4EF64456-4A2C-4143-B9AC-27479DC6D122}"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0B8AA6CC-DD10-482E-BDA0-CDE1A2D4D821}"/>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06417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A06C9793-B941-44FB-88D0-BD68312958EF}"/>
              </a:ext>
            </a:extLst>
          </p:cNvPr>
          <p:cNvSpPr>
            <a:spLocks noGrp="1"/>
          </p:cNvSpPr>
          <p:nvPr>
            <p:ph type="dt" sz="half" idx="10"/>
          </p:nvPr>
        </p:nvSpPr>
        <p:spPr/>
        <p:txBody>
          <a:bodyPr/>
          <a:lstStyle>
            <a:lvl1pPr>
              <a:defRPr/>
            </a:lvl1pPr>
          </a:lstStyle>
          <a:p>
            <a:pPr>
              <a:defRPr/>
            </a:pPr>
            <a:fld id="{5662285C-C7B6-4707-92EA-1E2A2427C71D}" type="datetimeFigureOut">
              <a:rPr lang="en-CA"/>
              <a:pPr>
                <a:defRPr/>
              </a:pPr>
              <a:t>2026-01-20</a:t>
            </a:fld>
            <a:endParaRPr lang="en-CA" dirty="0"/>
          </a:p>
        </p:txBody>
      </p:sp>
      <p:sp>
        <p:nvSpPr>
          <p:cNvPr id="3" name="Footer Placeholder 2">
            <a:extLst>
              <a:ext uri="{FF2B5EF4-FFF2-40B4-BE49-F238E27FC236}">
                <a16:creationId xmlns:a16="http://schemas.microsoft.com/office/drawing/2014/main" id="{207DFD0C-A70A-475B-A5C6-99EA3269F8D9}"/>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67646337-F54F-46C0-AFFF-706A2F2A8E83}"/>
              </a:ext>
            </a:extLst>
          </p:cNvPr>
          <p:cNvSpPr>
            <a:spLocks noGrp="1"/>
          </p:cNvSpPr>
          <p:nvPr>
            <p:ph type="sldNum" sz="quarter" idx="12"/>
          </p:nvPr>
        </p:nvSpPr>
        <p:spPr/>
        <p:txBody>
          <a:bodyPr/>
          <a:lstStyle>
            <a:lvl1pPr>
              <a:defRPr/>
            </a:lvl1pPr>
          </a:lstStyle>
          <a:p>
            <a:pPr>
              <a:defRPr/>
            </a:pPr>
            <a:fld id="{110096BA-4BD2-44C2-8A19-C9CFC2A632AE}" type="slidenum">
              <a:rPr lang="en-CA" altLang="en-US"/>
              <a:pPr>
                <a:defRPr/>
              </a:pPr>
              <a:t>‹#›</a:t>
            </a:fld>
            <a:endParaRPr lang="en-CA" altLang="en-US"/>
          </a:p>
        </p:txBody>
      </p:sp>
    </p:spTree>
    <p:extLst>
      <p:ext uri="{BB962C8B-B14F-4D97-AF65-F5344CB8AC3E}">
        <p14:creationId xmlns:p14="http://schemas.microsoft.com/office/powerpoint/2010/main" val="198656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C44523A7-9359-4EE4-AB23-A68AFA0AE425}"/>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FF6496F9-D9C9-43B6-9137-9DF1978D4235}"/>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82384461-1F95-49A8-A8BF-876B145B3037}"/>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AA5CAB48-51EA-480C-B869-B5A3062DD2F4}"/>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9A62EBE7-7846-4E2A-A0DF-D88A559FE494}"/>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Straight Connector 19">
            <a:extLst>
              <a:ext uri="{FF2B5EF4-FFF2-40B4-BE49-F238E27FC236}">
                <a16:creationId xmlns:a16="http://schemas.microsoft.com/office/drawing/2014/main" id="{7435AD0B-5F34-47EC-8CC9-D6DDD7FABB3E}"/>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B28C4803-7AD8-4E02-AE62-A505CB6FB0B8}"/>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51B5C9EA-C520-4CB6-95E6-FB6F08155A1B}"/>
              </a:ext>
            </a:extLst>
          </p:cNvPr>
          <p:cNvSpPr>
            <a:spLocks noGrp="1"/>
          </p:cNvSpPr>
          <p:nvPr>
            <p:ph type="dt" sz="half" idx="10"/>
          </p:nvPr>
        </p:nvSpPr>
        <p:spPr/>
        <p:txBody>
          <a:bodyPr rtlCol="0"/>
          <a:lstStyle>
            <a:lvl1pPr>
              <a:defRPr/>
            </a:lvl1pPr>
          </a:lstStyle>
          <a:p>
            <a:pPr>
              <a:defRPr/>
            </a:pPr>
            <a:fld id="{A2011840-2125-4453-B99C-81B3FECA55CC}" type="datetimeFigureOut">
              <a:rPr lang="en-CA"/>
              <a:pPr>
                <a:defRPr/>
              </a:pPr>
              <a:t>2026-01-20</a:t>
            </a:fld>
            <a:endParaRPr lang="en-CA" dirty="0"/>
          </a:p>
        </p:txBody>
      </p:sp>
      <p:sp>
        <p:nvSpPr>
          <p:cNvPr id="13" name="Slide Number Placeholder 21">
            <a:extLst>
              <a:ext uri="{FF2B5EF4-FFF2-40B4-BE49-F238E27FC236}">
                <a16:creationId xmlns:a16="http://schemas.microsoft.com/office/drawing/2014/main" id="{77492121-15CE-443A-8200-467FF64F4E94}"/>
              </a:ext>
            </a:extLst>
          </p:cNvPr>
          <p:cNvSpPr>
            <a:spLocks noGrp="1"/>
          </p:cNvSpPr>
          <p:nvPr>
            <p:ph type="sldNum" sz="quarter" idx="11"/>
          </p:nvPr>
        </p:nvSpPr>
        <p:spPr/>
        <p:txBody>
          <a:bodyPr/>
          <a:lstStyle>
            <a:lvl1pPr>
              <a:defRPr smtClean="0"/>
            </a:lvl1pPr>
          </a:lstStyle>
          <a:p>
            <a:pPr>
              <a:defRPr/>
            </a:pPr>
            <a:fld id="{F4A8D0E6-26D9-4692-A9E6-E16005A43FAD}"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E6EE6522-7969-47C6-81D5-F4BB54B0A778}"/>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6886827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C03785B3-286B-4365-BED2-15D7BB52A2C1}"/>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Oval 5">
            <a:extLst>
              <a:ext uri="{FF2B5EF4-FFF2-40B4-BE49-F238E27FC236}">
                <a16:creationId xmlns:a16="http://schemas.microsoft.com/office/drawing/2014/main" id="{7EB47DB1-1206-43B9-970A-366BA08C9A92}"/>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E6368312-51D6-466D-8F74-7E48D0745316}"/>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CBF57C7F-4E08-4311-921E-926978ACF9E7}"/>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traight Connector 18">
            <a:extLst>
              <a:ext uri="{FF2B5EF4-FFF2-40B4-BE49-F238E27FC236}">
                <a16:creationId xmlns:a16="http://schemas.microsoft.com/office/drawing/2014/main" id="{B71AC72C-688F-43C8-8C38-FACA6DE4CB0E}"/>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808DEFE9-5452-4F67-8FF7-2A56D32D7B03}"/>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D3637FE9-E25E-43C0-B47A-7084169C80CC}"/>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C5BADFFC-B7E2-4172-9854-46A52C70A31B}"/>
              </a:ext>
            </a:extLst>
          </p:cNvPr>
          <p:cNvSpPr>
            <a:spLocks noGrp="1"/>
          </p:cNvSpPr>
          <p:nvPr>
            <p:ph type="dt" sz="half" idx="10"/>
          </p:nvPr>
        </p:nvSpPr>
        <p:spPr/>
        <p:txBody>
          <a:bodyPr rtlCol="0"/>
          <a:lstStyle>
            <a:lvl1pPr>
              <a:defRPr/>
            </a:lvl1pPr>
          </a:lstStyle>
          <a:p>
            <a:pPr>
              <a:defRPr/>
            </a:pPr>
            <a:fld id="{6BB88F76-515E-46C0-8B18-67FA4F7D8EDE}" type="datetimeFigureOut">
              <a:rPr lang="en-CA"/>
              <a:pPr>
                <a:defRPr/>
              </a:pPr>
              <a:t>2026-01-20</a:t>
            </a:fld>
            <a:endParaRPr lang="en-CA" dirty="0"/>
          </a:p>
        </p:txBody>
      </p:sp>
      <p:sp>
        <p:nvSpPr>
          <p:cNvPr id="13" name="Slide Number Placeholder 17">
            <a:extLst>
              <a:ext uri="{FF2B5EF4-FFF2-40B4-BE49-F238E27FC236}">
                <a16:creationId xmlns:a16="http://schemas.microsoft.com/office/drawing/2014/main" id="{F1DD64F7-03C0-40CE-A9AF-E25BD46A6680}"/>
              </a:ext>
            </a:extLst>
          </p:cNvPr>
          <p:cNvSpPr>
            <a:spLocks noGrp="1"/>
          </p:cNvSpPr>
          <p:nvPr>
            <p:ph type="sldNum" sz="quarter" idx="11"/>
          </p:nvPr>
        </p:nvSpPr>
        <p:spPr/>
        <p:txBody>
          <a:bodyPr/>
          <a:lstStyle>
            <a:lvl1pPr>
              <a:defRPr smtClean="0"/>
            </a:lvl1pPr>
          </a:lstStyle>
          <a:p>
            <a:pPr>
              <a:defRPr/>
            </a:pPr>
            <a:fld id="{22B91E54-221A-4CEC-8761-33108252855E}"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522D37F2-3C26-47C8-96EA-3354B7CE0820}"/>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54115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8C9D6318-81E8-4136-BD02-FA292F1B0822}"/>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6377ED21-1CF6-456F-B7CC-8E1B10AEA70B}"/>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18569456-D234-4F8E-BC9A-17F40C9CB6B5}"/>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A47E56D4-D3F4-4C4E-A263-670BE7E8070F}"/>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10CE0A81-C686-49B1-A496-437FACE430B4}" type="datetimeFigureOut">
              <a:rPr lang="en-CA"/>
              <a:pPr>
                <a:defRPr/>
              </a:pPr>
              <a:t>2026-01-20</a:t>
            </a:fld>
            <a:endParaRPr lang="en-CA" dirty="0"/>
          </a:p>
        </p:txBody>
      </p:sp>
      <p:sp>
        <p:nvSpPr>
          <p:cNvPr id="3" name="Footer Placeholder 2">
            <a:extLst>
              <a:ext uri="{FF2B5EF4-FFF2-40B4-BE49-F238E27FC236}">
                <a16:creationId xmlns:a16="http://schemas.microsoft.com/office/drawing/2014/main" id="{FED8A7E7-AF4F-4B86-9DA7-AC608F9D5503}"/>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B17E46B6-22BE-4F71-949A-A61485A2D130}"/>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32" name="Straight Connector 8">
            <a:extLst>
              <a:ext uri="{FF2B5EF4-FFF2-40B4-BE49-F238E27FC236}">
                <a16:creationId xmlns:a16="http://schemas.microsoft.com/office/drawing/2014/main" id="{883833BA-0631-4B5C-832F-AF2E9D39004B}"/>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3E7DACFE-FF76-47FF-AE52-8B75853E1A54}"/>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4" name="Straight Connector 10">
            <a:extLst>
              <a:ext uri="{FF2B5EF4-FFF2-40B4-BE49-F238E27FC236}">
                <a16:creationId xmlns:a16="http://schemas.microsoft.com/office/drawing/2014/main" id="{577357F4-CC57-4DBE-9F7B-AC0BA3301997}"/>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E41D2CE6-279F-4A8A-9035-B482BB04EE40}"/>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B1EB6AD8-5AA3-424C-924D-3B84EA752DC2}"/>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B05B78BD-B6EB-4B4F-9ADE-B9E82127B5A9}"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46" r:id="rId4"/>
    <p:sldLayoutId id="2147483747" r:id="rId5"/>
    <p:sldLayoutId id="2147483754" r:id="rId6"/>
    <p:sldLayoutId id="2147483748" r:id="rId7"/>
    <p:sldLayoutId id="2147483755" r:id="rId8"/>
    <p:sldLayoutId id="2147483756" r:id="rId9"/>
    <p:sldLayoutId id="2147483749" r:id="rId10"/>
    <p:sldLayoutId id="2147483750"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image" Target="../media/image19.png"/><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1.wmf"/><Relationship Id="rId3" Type="http://schemas.openxmlformats.org/officeDocument/2006/relationships/image" Target="../media/image17.wmf"/><Relationship Id="rId7" Type="http://schemas.openxmlformats.org/officeDocument/2006/relationships/image" Target="../media/image20.wmf"/><Relationship Id="rId12" Type="http://schemas.openxmlformats.org/officeDocument/2006/relationships/oleObject" Target="../embeddings/oleObject9.bin"/><Relationship Id="rId17" Type="http://schemas.openxmlformats.org/officeDocument/2006/relationships/image" Target="../media/image23.wmf"/><Relationship Id="rId2" Type="http://schemas.openxmlformats.org/officeDocument/2006/relationships/oleObject" Target="../embeddings/oleObject5.bin"/><Relationship Id="rId16"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25.png"/><Relationship Id="rId5" Type="http://schemas.openxmlformats.org/officeDocument/2006/relationships/image" Target="../media/image19.wmf"/><Relationship Id="rId15" Type="http://schemas.openxmlformats.org/officeDocument/2006/relationships/image" Target="../media/image22.wmf"/><Relationship Id="rId10" Type="http://schemas.openxmlformats.org/officeDocument/2006/relationships/image" Target="../media/image24.png"/><Relationship Id="rId4" Type="http://schemas.openxmlformats.org/officeDocument/2006/relationships/oleObject" Target="../embeddings/oleObject7.bin"/><Relationship Id="rId9" Type="http://schemas.openxmlformats.org/officeDocument/2006/relationships/image" Target="../media/image23.png"/><Relationship Id="rId1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17.wmf"/><Relationship Id="rId7" Type="http://schemas.openxmlformats.org/officeDocument/2006/relationships/oleObject" Target="../embeddings/oleObject13.bin"/><Relationship Id="rId12" Type="http://schemas.openxmlformats.org/officeDocument/2006/relationships/image" Target="../media/image27.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image" Target="../media/image24.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6.wmf"/><Relationship Id="rId4" Type="http://schemas.openxmlformats.org/officeDocument/2006/relationships/image" Target="../media/image29.png"/><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oleObject" Target="../embeddings/oleObject17.bin"/><Relationship Id="rId5" Type="http://schemas.openxmlformats.org/officeDocument/2006/relationships/image" Target="../media/image28.wmf"/><Relationship Id="rId10" Type="http://schemas.openxmlformats.org/officeDocument/2006/relationships/image" Target="../media/image30.wmf"/><Relationship Id="rId4" Type="http://schemas.openxmlformats.org/officeDocument/2006/relationships/oleObject" Target="../embeddings/oleObject16.bin"/><Relationship Id="rId9"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4.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oleObject" Target="../embeddings/oleObject20.bin"/><Relationship Id="rId5" Type="http://schemas.openxmlformats.org/officeDocument/2006/relationships/image" Target="../media/image31.wmf"/><Relationship Id="rId4" Type="http://schemas.openxmlformats.org/officeDocument/2006/relationships/oleObject" Target="../embeddings/oleObject19.bin"/><Relationship Id="rId9" Type="http://schemas.openxmlformats.org/officeDocument/2006/relationships/image" Target="../media/image30.wmf"/></Relationships>
</file>

<file path=ppt/slides/_rels/slide17.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oleObject" Target="../embeddings/oleObject22.bin"/><Relationship Id="rId3" Type="http://schemas.openxmlformats.org/officeDocument/2006/relationships/notesSlide" Target="../notesSlides/notesSlide15.xml"/><Relationship Id="rId7" Type="http://schemas.openxmlformats.org/officeDocument/2006/relationships/image" Target="../media/image34.png"/><Relationship Id="rId12" Type="http://schemas.openxmlformats.org/officeDocument/2006/relationships/image" Target="../media/image261.png"/><Relationship Id="rId17" Type="http://schemas.openxmlformats.org/officeDocument/2006/relationships/image" Target="../media/image36.wmf"/><Relationship Id="rId2" Type="http://schemas.openxmlformats.org/officeDocument/2006/relationships/slideLayout" Target="../slideLayouts/slideLayout2.xml"/><Relationship Id="rId16" Type="http://schemas.openxmlformats.org/officeDocument/2006/relationships/oleObject" Target="../embeddings/oleObject24.bin"/><Relationship Id="rId1" Type="http://schemas.openxmlformats.org/officeDocument/2006/relationships/tags" Target="../tags/tag16.xml"/><Relationship Id="rId6" Type="http://schemas.openxmlformats.org/officeDocument/2006/relationships/image" Target="../media/image91.png"/><Relationship Id="rId11" Type="http://schemas.openxmlformats.org/officeDocument/2006/relationships/image" Target="../media/image30.wmf"/><Relationship Id="rId5" Type="http://schemas.openxmlformats.org/officeDocument/2006/relationships/image" Target="../media/image33.wmf"/><Relationship Id="rId15" Type="http://schemas.openxmlformats.org/officeDocument/2006/relationships/image" Target="../media/image35.wmf"/><Relationship Id="rId10" Type="http://schemas.openxmlformats.org/officeDocument/2006/relationships/oleObject" Target="../embeddings/oleObject18.bin"/><Relationship Id="rId4" Type="http://schemas.openxmlformats.org/officeDocument/2006/relationships/oleObject" Target="../embeddings/oleObject21.bin"/><Relationship Id="rId9" Type="http://schemas.openxmlformats.org/officeDocument/2006/relationships/image" Target="../media/image260.png"/><Relationship Id="rId1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6.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oleObject" Target="../embeddings/oleObject26.bin"/><Relationship Id="rId11" Type="http://schemas.openxmlformats.org/officeDocument/2006/relationships/image" Target="../media/image39.wmf"/><Relationship Id="rId5" Type="http://schemas.openxmlformats.org/officeDocument/2006/relationships/image" Target="../media/image37.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0.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1.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13" Type="http://schemas.openxmlformats.org/officeDocument/2006/relationships/image" Target="../media/image45.wmf"/><Relationship Id="rId18" Type="http://schemas.openxmlformats.org/officeDocument/2006/relationships/oleObject" Target="../embeddings/oleObject38.bin"/><Relationship Id="rId26" Type="http://schemas.openxmlformats.org/officeDocument/2006/relationships/oleObject" Target="../embeddings/oleObject42.bin"/><Relationship Id="rId39" Type="http://schemas.openxmlformats.org/officeDocument/2006/relationships/image" Target="../media/image56.wmf"/><Relationship Id="rId21" Type="http://schemas.openxmlformats.org/officeDocument/2006/relationships/image" Target="../media/image47.wmf"/><Relationship Id="rId34" Type="http://schemas.openxmlformats.org/officeDocument/2006/relationships/oleObject" Target="../embeddings/oleObject46.bin"/><Relationship Id="rId7" Type="http://schemas.openxmlformats.org/officeDocument/2006/relationships/image" Target="../media/image43.wmf"/><Relationship Id="rId12" Type="http://schemas.openxmlformats.org/officeDocument/2006/relationships/oleObject" Target="../embeddings/oleObject35.bin"/><Relationship Id="rId17" Type="http://schemas.openxmlformats.org/officeDocument/2006/relationships/image" Target="../media/image37.wmf"/><Relationship Id="rId25" Type="http://schemas.openxmlformats.org/officeDocument/2006/relationships/image" Target="../media/image49.wmf"/><Relationship Id="rId33" Type="http://schemas.openxmlformats.org/officeDocument/2006/relationships/image" Target="../media/image53.wmf"/><Relationship Id="rId38"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oleObject" Target="../embeddings/oleObject37.bin"/><Relationship Id="rId20" Type="http://schemas.openxmlformats.org/officeDocument/2006/relationships/oleObject" Target="../embeddings/oleObject39.bin"/><Relationship Id="rId29" Type="http://schemas.openxmlformats.org/officeDocument/2006/relationships/image" Target="../media/image51.wmf"/><Relationship Id="rId1" Type="http://schemas.openxmlformats.org/officeDocument/2006/relationships/tags" Target="../tags/tag19.xml"/><Relationship Id="rId6" Type="http://schemas.openxmlformats.org/officeDocument/2006/relationships/oleObject" Target="../embeddings/oleObject32.bin"/><Relationship Id="rId11" Type="http://schemas.openxmlformats.org/officeDocument/2006/relationships/image" Target="../media/image44.wmf"/><Relationship Id="rId24" Type="http://schemas.openxmlformats.org/officeDocument/2006/relationships/oleObject" Target="../embeddings/oleObject41.bin"/><Relationship Id="rId32" Type="http://schemas.openxmlformats.org/officeDocument/2006/relationships/oleObject" Target="../embeddings/oleObject45.bin"/><Relationship Id="rId37" Type="http://schemas.openxmlformats.org/officeDocument/2006/relationships/image" Target="../media/image55.wmf"/><Relationship Id="rId40" Type="http://schemas.openxmlformats.org/officeDocument/2006/relationships/image" Target="../media/image48.png"/><Relationship Id="rId5" Type="http://schemas.openxmlformats.org/officeDocument/2006/relationships/image" Target="../media/image42.wmf"/><Relationship Id="rId15" Type="http://schemas.openxmlformats.org/officeDocument/2006/relationships/image" Target="../media/image46.wmf"/><Relationship Id="rId23" Type="http://schemas.openxmlformats.org/officeDocument/2006/relationships/image" Target="../media/image48.wmf"/><Relationship Id="rId28" Type="http://schemas.openxmlformats.org/officeDocument/2006/relationships/oleObject" Target="../embeddings/oleObject43.bin"/><Relationship Id="rId36" Type="http://schemas.openxmlformats.org/officeDocument/2006/relationships/oleObject" Target="../embeddings/oleObject47.bin"/><Relationship Id="rId10" Type="http://schemas.openxmlformats.org/officeDocument/2006/relationships/oleObject" Target="../embeddings/oleObject34.bin"/><Relationship Id="rId19" Type="http://schemas.openxmlformats.org/officeDocument/2006/relationships/image" Target="../media/image38.wmf"/><Relationship Id="rId31" Type="http://schemas.openxmlformats.org/officeDocument/2006/relationships/image" Target="../media/image52.wmf"/><Relationship Id="rId4" Type="http://schemas.openxmlformats.org/officeDocument/2006/relationships/oleObject" Target="../embeddings/oleObject31.bin"/><Relationship Id="rId9" Type="http://schemas.openxmlformats.org/officeDocument/2006/relationships/image" Target="../media/image36.wmf"/><Relationship Id="rId14" Type="http://schemas.openxmlformats.org/officeDocument/2006/relationships/oleObject" Target="../embeddings/oleObject36.bin"/><Relationship Id="rId22" Type="http://schemas.openxmlformats.org/officeDocument/2006/relationships/oleObject" Target="../embeddings/oleObject40.bin"/><Relationship Id="rId27" Type="http://schemas.openxmlformats.org/officeDocument/2006/relationships/image" Target="../media/image50.wmf"/><Relationship Id="rId30" Type="http://schemas.openxmlformats.org/officeDocument/2006/relationships/oleObject" Target="../embeddings/oleObject44.bin"/><Relationship Id="rId35" Type="http://schemas.openxmlformats.org/officeDocument/2006/relationships/image" Target="../media/image54.wmf"/><Relationship Id="rId8" Type="http://schemas.openxmlformats.org/officeDocument/2006/relationships/oleObject" Target="../embeddings/oleObject33.bin"/><Relationship Id="rId3"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3" Type="http://schemas.openxmlformats.org/officeDocument/2006/relationships/oleObject" Target="../embeddings/oleObject35.bin"/><Relationship Id="rId18" Type="http://schemas.openxmlformats.org/officeDocument/2006/relationships/oleObject" Target="../embeddings/oleObject38.bin"/><Relationship Id="rId26" Type="http://schemas.openxmlformats.org/officeDocument/2006/relationships/oleObject" Target="../embeddings/oleObject42.bin"/><Relationship Id="rId39" Type="http://schemas.openxmlformats.org/officeDocument/2006/relationships/image" Target="../media/image56.wmf"/><Relationship Id="rId21" Type="http://schemas.openxmlformats.org/officeDocument/2006/relationships/image" Target="../media/image47.wmf"/><Relationship Id="rId34" Type="http://schemas.openxmlformats.org/officeDocument/2006/relationships/oleObject" Target="../embeddings/oleObject45.bin"/><Relationship Id="rId42" Type="http://schemas.openxmlformats.org/officeDocument/2006/relationships/oleObject" Target="../embeddings/oleObject50.bin"/><Relationship Id="rId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oleObject" Target="../embeddings/oleObject37.bin"/><Relationship Id="rId29" Type="http://schemas.openxmlformats.org/officeDocument/2006/relationships/image" Target="../media/image120.png"/><Relationship Id="rId1" Type="http://schemas.openxmlformats.org/officeDocument/2006/relationships/tags" Target="../tags/tag20.xml"/><Relationship Id="rId6" Type="http://schemas.openxmlformats.org/officeDocument/2006/relationships/image" Target="../media/image42.wmf"/><Relationship Id="rId11" Type="http://schemas.openxmlformats.org/officeDocument/2006/relationships/oleObject" Target="../embeddings/oleObject34.bin"/><Relationship Id="rId24" Type="http://schemas.openxmlformats.org/officeDocument/2006/relationships/oleObject" Target="../embeddings/oleObject41.bin"/><Relationship Id="rId32" Type="http://schemas.openxmlformats.org/officeDocument/2006/relationships/oleObject" Target="../embeddings/oleObject44.bin"/><Relationship Id="rId37" Type="http://schemas.openxmlformats.org/officeDocument/2006/relationships/image" Target="../media/image55.wmf"/><Relationship Id="rId40" Type="http://schemas.openxmlformats.org/officeDocument/2006/relationships/oleObject" Target="../embeddings/oleObject49.bin"/><Relationship Id="rId45" Type="http://schemas.openxmlformats.org/officeDocument/2006/relationships/image" Target="../media/image59.wmf"/><Relationship Id="rId5" Type="http://schemas.openxmlformats.org/officeDocument/2006/relationships/oleObject" Target="../embeddings/oleObject31.bin"/><Relationship Id="rId15" Type="http://schemas.openxmlformats.org/officeDocument/2006/relationships/image" Target="../media/image118.png"/><Relationship Id="rId23" Type="http://schemas.openxmlformats.org/officeDocument/2006/relationships/image" Target="../media/image48.wmf"/><Relationship Id="rId28" Type="http://schemas.openxmlformats.org/officeDocument/2006/relationships/image" Target="../media/image49.png"/><Relationship Id="rId36" Type="http://schemas.openxmlformats.org/officeDocument/2006/relationships/oleObject" Target="../embeddings/oleObject47.bin"/><Relationship Id="rId10" Type="http://schemas.openxmlformats.org/officeDocument/2006/relationships/image" Target="../media/image36.wmf"/><Relationship Id="rId19" Type="http://schemas.openxmlformats.org/officeDocument/2006/relationships/image" Target="../media/image38.wmf"/><Relationship Id="rId31" Type="http://schemas.openxmlformats.org/officeDocument/2006/relationships/image" Target="../media/image51.wmf"/><Relationship Id="rId44" Type="http://schemas.openxmlformats.org/officeDocument/2006/relationships/oleObject" Target="../embeddings/oleObject51.bin"/><Relationship Id="rId4" Type="http://schemas.openxmlformats.org/officeDocument/2006/relationships/image" Target="../media/image117.png"/><Relationship Id="rId9" Type="http://schemas.openxmlformats.org/officeDocument/2006/relationships/oleObject" Target="../embeddings/oleObject33.bin"/><Relationship Id="rId14" Type="http://schemas.openxmlformats.org/officeDocument/2006/relationships/image" Target="../media/image45.wmf"/><Relationship Id="rId22" Type="http://schemas.openxmlformats.org/officeDocument/2006/relationships/oleObject" Target="../embeddings/oleObject40.bin"/><Relationship Id="rId27" Type="http://schemas.openxmlformats.org/officeDocument/2006/relationships/image" Target="../media/image50.wmf"/><Relationship Id="rId30" Type="http://schemas.openxmlformats.org/officeDocument/2006/relationships/oleObject" Target="../embeddings/oleObject43.bin"/><Relationship Id="rId35" Type="http://schemas.openxmlformats.org/officeDocument/2006/relationships/image" Target="../media/image53.wmf"/><Relationship Id="rId43" Type="http://schemas.openxmlformats.org/officeDocument/2006/relationships/image" Target="../media/image58.wmf"/><Relationship Id="rId8" Type="http://schemas.openxmlformats.org/officeDocument/2006/relationships/image" Target="../media/image43.wmf"/><Relationship Id="rId3" Type="http://schemas.openxmlformats.org/officeDocument/2006/relationships/notesSlide" Target="../notesSlides/notesSlide19.xml"/><Relationship Id="rId12" Type="http://schemas.openxmlformats.org/officeDocument/2006/relationships/image" Target="../media/image44.wmf"/><Relationship Id="rId17" Type="http://schemas.openxmlformats.org/officeDocument/2006/relationships/image" Target="../media/image37.wmf"/><Relationship Id="rId25" Type="http://schemas.openxmlformats.org/officeDocument/2006/relationships/image" Target="../media/image49.wmf"/><Relationship Id="rId33" Type="http://schemas.openxmlformats.org/officeDocument/2006/relationships/image" Target="../media/image52.wmf"/><Relationship Id="rId38" Type="http://schemas.openxmlformats.org/officeDocument/2006/relationships/oleObject" Target="../embeddings/oleObject48.bin"/><Relationship Id="rId20" Type="http://schemas.openxmlformats.org/officeDocument/2006/relationships/oleObject" Target="../embeddings/oleObject39.bin"/><Relationship Id="rId41" Type="http://schemas.openxmlformats.org/officeDocument/2006/relationships/image" Target="../media/image57.wmf"/></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0.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oleObject" Target="../embeddings/oleObject52.bin"/><Relationship Id="rId5" Type="http://schemas.openxmlformats.org/officeDocument/2006/relationships/image" Target="../media/image54.png"/><Relationship Id="rId10" Type="http://schemas.openxmlformats.org/officeDocument/2006/relationships/image" Target="../media/image36.wmf"/><Relationship Id="rId4" Type="http://schemas.openxmlformats.org/officeDocument/2006/relationships/image" Target="../media/image53.png"/><Relationship Id="rId9"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7.wmf"/><Relationship Id="rId18" Type="http://schemas.openxmlformats.org/officeDocument/2006/relationships/oleObject" Target="../embeddings/oleObject58.bin"/><Relationship Id="rId3" Type="http://schemas.openxmlformats.org/officeDocument/2006/relationships/notesSlide" Target="../notesSlides/notesSlide21.xml"/><Relationship Id="rId21" Type="http://schemas.openxmlformats.org/officeDocument/2006/relationships/image" Target="../media/image71.wmf"/><Relationship Id="rId7" Type="http://schemas.openxmlformats.org/officeDocument/2006/relationships/image" Target="../media/image64.png"/><Relationship Id="rId12" Type="http://schemas.openxmlformats.org/officeDocument/2006/relationships/oleObject" Target="../embeddings/oleObject55.bin"/><Relationship Id="rId17" Type="http://schemas.openxmlformats.org/officeDocument/2006/relationships/image" Target="../media/image69.wmf"/><Relationship Id="rId2" Type="http://schemas.openxmlformats.org/officeDocument/2006/relationships/slideLayout" Target="../slideLayouts/slideLayout2.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tags" Target="../tags/tag22.xml"/><Relationship Id="rId6" Type="http://schemas.openxmlformats.org/officeDocument/2006/relationships/image" Target="../media/image63.png"/><Relationship Id="rId11" Type="http://schemas.openxmlformats.org/officeDocument/2006/relationships/image" Target="../media/image66.wmf"/><Relationship Id="rId5" Type="http://schemas.openxmlformats.org/officeDocument/2006/relationships/image" Target="../media/image62.png"/><Relationship Id="rId15" Type="http://schemas.openxmlformats.org/officeDocument/2006/relationships/image" Target="../media/image68.wmf"/><Relationship Id="rId10" Type="http://schemas.openxmlformats.org/officeDocument/2006/relationships/oleObject" Target="../embeddings/oleObject54.bin"/><Relationship Id="rId19" Type="http://schemas.openxmlformats.org/officeDocument/2006/relationships/image" Target="../media/image70.wmf"/><Relationship Id="rId4" Type="http://schemas.openxmlformats.org/officeDocument/2006/relationships/image" Target="../media/image61.png"/><Relationship Id="rId9" Type="http://schemas.openxmlformats.org/officeDocument/2006/relationships/image" Target="../media/image65.wmf"/><Relationship Id="rId14" Type="http://schemas.openxmlformats.org/officeDocument/2006/relationships/oleObject" Target="../embeddings/oleObject5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13" Type="http://schemas.openxmlformats.org/officeDocument/2006/relationships/image" Target="../media/image77.wmf"/><Relationship Id="rId18" Type="http://schemas.openxmlformats.org/officeDocument/2006/relationships/oleObject" Target="../embeddings/oleObject67.bin"/><Relationship Id="rId26" Type="http://schemas.openxmlformats.org/officeDocument/2006/relationships/oleObject" Target="../embeddings/oleObject71.bin"/><Relationship Id="rId21" Type="http://schemas.openxmlformats.org/officeDocument/2006/relationships/image" Target="../media/image81.wmf"/><Relationship Id="rId34" Type="http://schemas.openxmlformats.org/officeDocument/2006/relationships/oleObject" Target="../embeddings/oleObject24.bin"/><Relationship Id="rId7" Type="http://schemas.openxmlformats.org/officeDocument/2006/relationships/image" Target="../media/image74.wmf"/><Relationship Id="rId12" Type="http://schemas.openxmlformats.org/officeDocument/2006/relationships/oleObject" Target="../embeddings/oleObject64.bin"/><Relationship Id="rId17" Type="http://schemas.openxmlformats.org/officeDocument/2006/relationships/image" Target="../media/image79.wmf"/><Relationship Id="rId25" Type="http://schemas.openxmlformats.org/officeDocument/2006/relationships/image" Target="../media/image82.wmf"/><Relationship Id="rId33" Type="http://schemas.openxmlformats.org/officeDocument/2006/relationships/image" Target="../media/image86.wmf"/><Relationship Id="rId38" Type="http://schemas.openxmlformats.org/officeDocument/2006/relationships/oleObject" Target="../embeddings/oleObject76.bin"/><Relationship Id="rId2" Type="http://schemas.openxmlformats.org/officeDocument/2006/relationships/slideLayout" Target="../slideLayouts/slideLayout2.xml"/><Relationship Id="rId16" Type="http://schemas.openxmlformats.org/officeDocument/2006/relationships/oleObject" Target="../embeddings/oleObject66.bin"/><Relationship Id="rId20" Type="http://schemas.openxmlformats.org/officeDocument/2006/relationships/oleObject" Target="../embeddings/oleObject68.bin"/><Relationship Id="rId29" Type="http://schemas.openxmlformats.org/officeDocument/2006/relationships/image" Target="../media/image84.wmf"/><Relationship Id="rId1" Type="http://schemas.openxmlformats.org/officeDocument/2006/relationships/tags" Target="../tags/tag26.xml"/><Relationship Id="rId6" Type="http://schemas.openxmlformats.org/officeDocument/2006/relationships/oleObject" Target="../embeddings/oleObject61.bin"/><Relationship Id="rId11" Type="http://schemas.openxmlformats.org/officeDocument/2006/relationships/image" Target="../media/image76.wmf"/><Relationship Id="rId24" Type="http://schemas.openxmlformats.org/officeDocument/2006/relationships/oleObject" Target="../embeddings/oleObject70.bin"/><Relationship Id="rId32" Type="http://schemas.openxmlformats.org/officeDocument/2006/relationships/oleObject" Target="../embeddings/oleObject74.bin"/><Relationship Id="rId37" Type="http://schemas.openxmlformats.org/officeDocument/2006/relationships/image" Target="../media/image87.wmf"/><Relationship Id="rId5" Type="http://schemas.openxmlformats.org/officeDocument/2006/relationships/image" Target="../media/image73.wmf"/><Relationship Id="rId15" Type="http://schemas.openxmlformats.org/officeDocument/2006/relationships/image" Target="../media/image78.wmf"/><Relationship Id="rId23" Type="http://schemas.openxmlformats.org/officeDocument/2006/relationships/image" Target="../media/image42.wmf"/><Relationship Id="rId28" Type="http://schemas.openxmlformats.org/officeDocument/2006/relationships/oleObject" Target="../embeddings/oleObject72.bin"/><Relationship Id="rId36" Type="http://schemas.openxmlformats.org/officeDocument/2006/relationships/oleObject" Target="../embeddings/oleObject75.bin"/><Relationship Id="rId10" Type="http://schemas.openxmlformats.org/officeDocument/2006/relationships/oleObject" Target="../embeddings/oleObject63.bin"/><Relationship Id="rId19" Type="http://schemas.openxmlformats.org/officeDocument/2006/relationships/image" Target="../media/image80.wmf"/><Relationship Id="rId31" Type="http://schemas.openxmlformats.org/officeDocument/2006/relationships/image" Target="../media/image85.wmf"/><Relationship Id="rId4" Type="http://schemas.openxmlformats.org/officeDocument/2006/relationships/oleObject" Target="../embeddings/oleObject60.bin"/><Relationship Id="rId9" Type="http://schemas.openxmlformats.org/officeDocument/2006/relationships/image" Target="../media/image75.wmf"/><Relationship Id="rId14" Type="http://schemas.openxmlformats.org/officeDocument/2006/relationships/oleObject" Target="../embeddings/oleObject65.bin"/><Relationship Id="rId22" Type="http://schemas.openxmlformats.org/officeDocument/2006/relationships/oleObject" Target="../embeddings/oleObject69.bin"/><Relationship Id="rId27" Type="http://schemas.openxmlformats.org/officeDocument/2006/relationships/image" Target="../media/image83.wmf"/><Relationship Id="rId30" Type="http://schemas.openxmlformats.org/officeDocument/2006/relationships/oleObject" Target="../embeddings/oleObject73.bin"/><Relationship Id="rId35" Type="http://schemas.openxmlformats.org/officeDocument/2006/relationships/image" Target="../media/image36.wmf"/><Relationship Id="rId8" Type="http://schemas.openxmlformats.org/officeDocument/2006/relationships/oleObject" Target="../embeddings/oleObject62.bin"/><Relationship Id="rId3"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91.wmf"/><Relationship Id="rId18" Type="http://schemas.openxmlformats.org/officeDocument/2006/relationships/oleObject" Target="../embeddings/oleObject84.bin"/><Relationship Id="rId3" Type="http://schemas.openxmlformats.org/officeDocument/2006/relationships/notesSlide" Target="../notesSlides/notesSlide26.xml"/><Relationship Id="rId21" Type="http://schemas.openxmlformats.org/officeDocument/2006/relationships/image" Target="../media/image95.wmf"/><Relationship Id="rId7" Type="http://schemas.openxmlformats.org/officeDocument/2006/relationships/image" Target="../media/image88.wmf"/><Relationship Id="rId12" Type="http://schemas.openxmlformats.org/officeDocument/2006/relationships/oleObject" Target="../embeddings/oleObject81.bin"/><Relationship Id="rId17" Type="http://schemas.openxmlformats.org/officeDocument/2006/relationships/image" Target="../media/image93.wmf"/><Relationship Id="rId2" Type="http://schemas.openxmlformats.org/officeDocument/2006/relationships/slideLayout" Target="../slideLayouts/slideLayout2.xml"/><Relationship Id="rId16" Type="http://schemas.openxmlformats.org/officeDocument/2006/relationships/oleObject" Target="../embeddings/oleObject83.bin"/><Relationship Id="rId20" Type="http://schemas.openxmlformats.org/officeDocument/2006/relationships/oleObject" Target="../embeddings/oleObject85.bin"/><Relationship Id="rId1" Type="http://schemas.openxmlformats.org/officeDocument/2006/relationships/tags" Target="../tags/tag27.xml"/><Relationship Id="rId6" Type="http://schemas.openxmlformats.org/officeDocument/2006/relationships/oleObject" Target="../embeddings/oleObject78.bin"/><Relationship Id="rId11" Type="http://schemas.openxmlformats.org/officeDocument/2006/relationships/image" Target="../media/image90.wmf"/><Relationship Id="rId5" Type="http://schemas.openxmlformats.org/officeDocument/2006/relationships/image" Target="../media/image42.wmf"/><Relationship Id="rId15" Type="http://schemas.openxmlformats.org/officeDocument/2006/relationships/image" Target="../media/image92.wmf"/><Relationship Id="rId23" Type="http://schemas.openxmlformats.org/officeDocument/2006/relationships/image" Target="../media/image96.wmf"/><Relationship Id="rId10" Type="http://schemas.openxmlformats.org/officeDocument/2006/relationships/oleObject" Target="../embeddings/oleObject80.bin"/><Relationship Id="rId19" Type="http://schemas.openxmlformats.org/officeDocument/2006/relationships/image" Target="../media/image94.wmf"/><Relationship Id="rId4" Type="http://schemas.openxmlformats.org/officeDocument/2006/relationships/oleObject" Target="../embeddings/oleObject77.bin"/><Relationship Id="rId9" Type="http://schemas.openxmlformats.org/officeDocument/2006/relationships/image" Target="../media/image89.wmf"/><Relationship Id="rId14" Type="http://schemas.openxmlformats.org/officeDocument/2006/relationships/oleObject" Target="../embeddings/oleObject82.bin"/><Relationship Id="rId22" Type="http://schemas.openxmlformats.org/officeDocument/2006/relationships/oleObject" Target="../embeddings/oleObject8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3" Type="http://schemas.openxmlformats.org/officeDocument/2006/relationships/image" Target="../media/image101.wmf"/><Relationship Id="rId18" Type="http://schemas.openxmlformats.org/officeDocument/2006/relationships/oleObject" Target="../embeddings/oleObject94.bin"/><Relationship Id="rId26" Type="http://schemas.openxmlformats.org/officeDocument/2006/relationships/oleObject" Target="../embeddings/oleObject98.bin"/><Relationship Id="rId21" Type="http://schemas.openxmlformats.org/officeDocument/2006/relationships/image" Target="../media/image85.wmf"/><Relationship Id="rId34" Type="http://schemas.openxmlformats.org/officeDocument/2006/relationships/oleObject" Target="../embeddings/oleObject102.bin"/><Relationship Id="rId7" Type="http://schemas.openxmlformats.org/officeDocument/2006/relationships/image" Target="../media/image98.wmf"/><Relationship Id="rId12" Type="http://schemas.openxmlformats.org/officeDocument/2006/relationships/oleObject" Target="../embeddings/oleObject91.bin"/><Relationship Id="rId17" Type="http://schemas.openxmlformats.org/officeDocument/2006/relationships/image" Target="../media/image42.wmf"/><Relationship Id="rId25" Type="http://schemas.openxmlformats.org/officeDocument/2006/relationships/image" Target="../media/image36.wmf"/><Relationship Id="rId33" Type="http://schemas.openxmlformats.org/officeDocument/2006/relationships/image" Target="../media/image82.wmf"/><Relationship Id="rId2" Type="http://schemas.openxmlformats.org/officeDocument/2006/relationships/slideLayout" Target="../slideLayouts/slideLayout2.xml"/><Relationship Id="rId16" Type="http://schemas.openxmlformats.org/officeDocument/2006/relationships/oleObject" Target="../embeddings/oleObject93.bin"/><Relationship Id="rId20" Type="http://schemas.openxmlformats.org/officeDocument/2006/relationships/oleObject" Target="../embeddings/oleObject95.bin"/><Relationship Id="rId29" Type="http://schemas.openxmlformats.org/officeDocument/2006/relationships/image" Target="../media/image74.wmf"/><Relationship Id="rId1" Type="http://schemas.openxmlformats.org/officeDocument/2006/relationships/tags" Target="../tags/tag28.xml"/><Relationship Id="rId6" Type="http://schemas.openxmlformats.org/officeDocument/2006/relationships/oleObject" Target="../embeddings/oleObject88.bin"/><Relationship Id="rId11" Type="http://schemas.openxmlformats.org/officeDocument/2006/relationships/image" Target="../media/image100.wmf"/><Relationship Id="rId24" Type="http://schemas.openxmlformats.org/officeDocument/2006/relationships/oleObject" Target="../embeddings/oleObject97.bin"/><Relationship Id="rId32" Type="http://schemas.openxmlformats.org/officeDocument/2006/relationships/oleObject" Target="../embeddings/oleObject101.bin"/><Relationship Id="rId37" Type="http://schemas.openxmlformats.org/officeDocument/2006/relationships/image" Target="../media/image76.wmf"/><Relationship Id="rId5" Type="http://schemas.openxmlformats.org/officeDocument/2006/relationships/image" Target="../media/image97.wmf"/><Relationship Id="rId15" Type="http://schemas.openxmlformats.org/officeDocument/2006/relationships/image" Target="../media/image81.wmf"/><Relationship Id="rId23" Type="http://schemas.openxmlformats.org/officeDocument/2006/relationships/image" Target="../media/image86.wmf"/><Relationship Id="rId28" Type="http://schemas.openxmlformats.org/officeDocument/2006/relationships/oleObject" Target="../embeddings/oleObject99.bin"/><Relationship Id="rId36" Type="http://schemas.openxmlformats.org/officeDocument/2006/relationships/oleObject" Target="../embeddings/oleObject103.bin"/><Relationship Id="rId10" Type="http://schemas.openxmlformats.org/officeDocument/2006/relationships/oleObject" Target="../embeddings/oleObject90.bin"/><Relationship Id="rId19" Type="http://schemas.openxmlformats.org/officeDocument/2006/relationships/image" Target="../media/image102.wmf"/><Relationship Id="rId31" Type="http://schemas.openxmlformats.org/officeDocument/2006/relationships/image" Target="../media/image103.wmf"/><Relationship Id="rId4" Type="http://schemas.openxmlformats.org/officeDocument/2006/relationships/oleObject" Target="../embeddings/oleObject87.bin"/><Relationship Id="rId9" Type="http://schemas.openxmlformats.org/officeDocument/2006/relationships/image" Target="../media/image99.wmf"/><Relationship Id="rId14" Type="http://schemas.openxmlformats.org/officeDocument/2006/relationships/oleObject" Target="../embeddings/oleObject92.bin"/><Relationship Id="rId22" Type="http://schemas.openxmlformats.org/officeDocument/2006/relationships/oleObject" Target="../embeddings/oleObject96.bin"/><Relationship Id="rId27" Type="http://schemas.openxmlformats.org/officeDocument/2006/relationships/image" Target="../media/image40.wmf"/><Relationship Id="rId30" Type="http://schemas.openxmlformats.org/officeDocument/2006/relationships/oleObject" Target="../embeddings/oleObject100.bin"/><Relationship Id="rId35" Type="http://schemas.openxmlformats.org/officeDocument/2006/relationships/image" Target="../media/image75.wmf"/><Relationship Id="rId8" Type="http://schemas.openxmlformats.org/officeDocument/2006/relationships/oleObject" Target="../embeddings/oleObject89.bin"/><Relationship Id="rId3"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wmf"/><Relationship Id="rId5" Type="http://schemas.openxmlformats.org/officeDocument/2006/relationships/oleObject" Target="../embeddings/oleObject1.bin"/><Relationship Id="rId10" Type="http://schemas.openxmlformats.org/officeDocument/2006/relationships/image" Target="../media/image9.png"/><Relationship Id="rId4" Type="http://schemas.openxmlformats.org/officeDocument/2006/relationships/image" Target="../media/image30.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6D4D-B023-4E37-BC6E-4F4D37AD14BC}"/>
              </a:ext>
            </a:extLst>
          </p:cNvPr>
          <p:cNvSpPr>
            <a:spLocks noGrp="1"/>
          </p:cNvSpPr>
          <p:nvPr>
            <p:ph type="ctrTitle"/>
          </p:nvPr>
        </p:nvSpPr>
        <p:spPr>
          <a:xfrm>
            <a:off x="3810000" y="3124200"/>
            <a:ext cx="6172200" cy="1893888"/>
          </a:xfrm>
        </p:spPr>
        <p:txBody>
          <a:bodyPr>
            <a:normAutofit fontScale="90000"/>
          </a:bodyPr>
          <a:lstStyle/>
          <a:p>
            <a:pPr eaLnBrk="1" fontAlgn="auto" hangingPunct="1">
              <a:spcAft>
                <a:spcPts val="0"/>
              </a:spcAft>
              <a:defRPr/>
            </a:pPr>
            <a:r>
              <a:rPr lang="en-CA" dirty="0"/>
              <a:t>Section 9.2 Central Limit Theorem &amp; </a:t>
            </a:r>
            <a:br>
              <a:rPr lang="en-CA" dirty="0"/>
            </a:br>
            <a:r>
              <a:rPr lang="en-CA" dirty="0"/>
              <a:t>Distribution of Sample Proportions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854A-E409-4EEB-B0BE-B16B0C0B17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96E81B-CAA9-4EB8-B8A8-5276F7A4369E}"/>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998493F1-0FE4-44C6-9140-0C067AF8128E}"/>
              </a:ext>
            </a:extLst>
          </p:cNvPr>
          <p:cNvPicPr>
            <a:picLocks noChangeAspect="1"/>
          </p:cNvPicPr>
          <p:nvPr/>
        </p:nvPicPr>
        <p:blipFill>
          <a:blip r:embed="rId4"/>
          <a:stretch>
            <a:fillRect/>
          </a:stretch>
        </p:blipFill>
        <p:spPr>
          <a:xfrm>
            <a:off x="263684" y="283347"/>
            <a:ext cx="6290967" cy="6509101"/>
          </a:xfrm>
          <a:prstGeom prst="rect">
            <a:avLst/>
          </a:prstGeom>
        </p:spPr>
      </p:pic>
    </p:spTree>
    <p:custDataLst>
      <p:tags r:id="rId1"/>
    </p:custDataLst>
    <p:extLst>
      <p:ext uri="{BB962C8B-B14F-4D97-AF65-F5344CB8AC3E}">
        <p14:creationId xmlns:p14="http://schemas.microsoft.com/office/powerpoint/2010/main" val="255661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2A13-07EF-4A87-838F-BD065F111E52}"/>
              </a:ext>
            </a:extLst>
          </p:cNvPr>
          <p:cNvSpPr>
            <a:spLocks noGrp="1"/>
          </p:cNvSpPr>
          <p:nvPr>
            <p:ph type="title"/>
          </p:nvPr>
        </p:nvSpPr>
        <p:spPr>
          <a:xfrm>
            <a:off x="274320" y="50800"/>
            <a:ext cx="7127965" cy="633412"/>
          </a:xfrm>
        </p:spPr>
        <p:txBody>
          <a:bodyPr>
            <a:normAutofit fontScale="90000"/>
          </a:bodyPr>
          <a:lstStyle/>
          <a:p>
            <a:pPr eaLnBrk="1" fontAlgn="auto" hangingPunct="1">
              <a:spcAft>
                <a:spcPts val="0"/>
              </a:spcAft>
              <a:defRPr/>
            </a:pPr>
            <a:r>
              <a:rPr lang="en-CA" sz="2500" dirty="0"/>
              <a:t>REVIEW: The distribution of Sample Means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D38246-9A9A-42D1-97CB-8EA5C3E6CCCE}"/>
                  </a:ext>
                </a:extLst>
              </p:cNvPr>
              <p:cNvSpPr>
                <a:spLocks noGrp="1"/>
              </p:cNvSpPr>
              <p:nvPr>
                <p:ph sz="quarter" idx="1"/>
              </p:nvPr>
            </p:nvSpPr>
            <p:spPr>
              <a:xfrm>
                <a:off x="201931" y="869633"/>
                <a:ext cx="8606789" cy="1223962"/>
              </a:xfrm>
            </p:spPr>
            <p:txBody>
              <a:bodyPr/>
              <a:lstStyle/>
              <a:p>
                <a:pPr eaLnBrk="1" hangingPunct="1"/>
                <a:r>
                  <a:rPr lang="en-CA" altLang="en-US" sz="2200" dirty="0"/>
                  <a:t>The mean of the distribution of sample means </a:t>
                </a:r>
                <a14:m>
                  <m:oMath xmlns:m="http://schemas.openxmlformats.org/officeDocument/2006/math">
                    <m:acc>
                      <m:accPr>
                        <m:chr m:val="̅"/>
                        <m:ctrlPr>
                          <a:rPr lang="en-CA" altLang="en-US" sz="2200" i="1" smtClean="0">
                            <a:latin typeface="Cambria Math" panose="02040503050406030204" pitchFamily="18" charset="0"/>
                          </a:rPr>
                        </m:ctrlPr>
                      </m:accPr>
                      <m:e>
                        <m:r>
                          <a:rPr lang="en-US" altLang="en-US" sz="2200" b="0" i="1" smtClean="0">
                            <a:latin typeface="Cambria Math" panose="02040503050406030204" pitchFamily="18" charset="0"/>
                          </a:rPr>
                          <m:t>𝑥</m:t>
                        </m:r>
                      </m:e>
                    </m:acc>
                  </m:oMath>
                </a14:m>
                <a:r>
                  <a:rPr lang="en-CA" altLang="en-US" sz="2200" dirty="0"/>
                  <a:t> is  equal to the true population mean</a:t>
                </a:r>
                <a:r>
                  <a:rPr lang="en-CA" altLang="en-US" sz="2200" i="1" dirty="0"/>
                  <a:t> µ</a:t>
                </a:r>
              </a:p>
              <a:p>
                <a:pPr eaLnBrk="1" hangingPunct="1"/>
                <a:r>
                  <a:rPr lang="en-CA" altLang="en-US" sz="2200" dirty="0"/>
                  <a:t>The sample mean </a:t>
                </a:r>
                <a14:m>
                  <m:oMath xmlns:m="http://schemas.openxmlformats.org/officeDocument/2006/math">
                    <m:acc>
                      <m:accPr>
                        <m:chr m:val="̅"/>
                        <m:ctrlPr>
                          <a:rPr lang="en-CA" altLang="en-US" sz="2200" i="1" smtClean="0">
                            <a:latin typeface="Cambria Math" panose="02040503050406030204" pitchFamily="18" charset="0"/>
                          </a:rPr>
                        </m:ctrlPr>
                      </m:accPr>
                      <m:e>
                        <m:r>
                          <a:rPr lang="en-US" altLang="en-US" sz="2200" b="0" i="1" smtClean="0">
                            <a:latin typeface="Cambria Math" panose="02040503050406030204" pitchFamily="18" charset="0"/>
                          </a:rPr>
                          <m:t>𝑥</m:t>
                        </m:r>
                      </m:e>
                    </m:acc>
                  </m:oMath>
                </a14:m>
                <a:r>
                  <a:rPr lang="en-CA" altLang="en-US" sz="2200" dirty="0"/>
                  <a:t> is an estimator for the population mean</a:t>
                </a:r>
                <a:r>
                  <a:rPr lang="en-CA" altLang="en-US" sz="2200" i="1" dirty="0"/>
                  <a:t> µ</a:t>
                </a:r>
                <a:endParaRPr lang="en-CA" altLang="en-US" sz="2200" dirty="0"/>
              </a:p>
            </p:txBody>
          </p:sp>
        </mc:Choice>
        <mc:Fallback xmlns="">
          <p:sp>
            <p:nvSpPr>
              <p:cNvPr id="3" name="Content Placeholder 2">
                <a:extLst>
                  <a:ext uri="{FF2B5EF4-FFF2-40B4-BE49-F238E27FC236}">
                    <a16:creationId xmlns:a16="http://schemas.microsoft.com/office/drawing/2014/main" id="{82D38246-9A9A-42D1-97CB-8EA5C3E6CCCE}"/>
                  </a:ext>
                </a:extLst>
              </p:cNvPr>
              <p:cNvSpPr>
                <a:spLocks noGrp="1" noRot="1" noChangeAspect="1" noMove="1" noResize="1" noEditPoints="1" noAdjustHandles="1" noChangeArrowheads="1" noChangeShapeType="1" noTextEdit="1"/>
              </p:cNvSpPr>
              <p:nvPr>
                <p:ph sz="quarter" idx="1"/>
              </p:nvPr>
            </p:nvSpPr>
            <p:spPr>
              <a:xfrm>
                <a:off x="201931" y="869633"/>
                <a:ext cx="8606789" cy="1223962"/>
              </a:xfrm>
              <a:blipFill>
                <a:blip r:embed="rId4"/>
                <a:stretch>
                  <a:fillRect l="-212" t="-3500" r="-1841" b="-6000"/>
                </a:stretch>
              </a:blipFill>
            </p:spPr>
            <p:txBody>
              <a:bodyPr/>
              <a:lstStyle/>
              <a:p>
                <a:r>
                  <a:rPr lang="en-US">
                    <a:noFill/>
                  </a:rPr>
                  <a:t> </a:t>
                </a:r>
              </a:p>
            </p:txBody>
          </p:sp>
        </mc:Fallback>
      </mc:AlternateContent>
      <p:graphicFrame>
        <p:nvGraphicFramePr>
          <p:cNvPr id="4" name="Object 2">
            <a:extLst>
              <a:ext uri="{FF2B5EF4-FFF2-40B4-BE49-F238E27FC236}">
                <a16:creationId xmlns:a16="http://schemas.microsoft.com/office/drawing/2014/main" id="{E6694DA4-81EA-4059-8C7D-5EC13475EDD2}"/>
              </a:ext>
            </a:extLst>
          </p:cNvPr>
          <p:cNvGraphicFramePr>
            <a:graphicFrameLocks noChangeAspect="1"/>
          </p:cNvGraphicFramePr>
          <p:nvPr>
            <p:extLst>
              <p:ext uri="{D42A27DB-BD31-4B8C-83A1-F6EECF244321}">
                <p14:modId xmlns:p14="http://schemas.microsoft.com/office/powerpoint/2010/main" val="2871869769"/>
              </p:ext>
            </p:extLst>
          </p:nvPr>
        </p:nvGraphicFramePr>
        <p:xfrm>
          <a:off x="9669463" y="803275"/>
          <a:ext cx="1419225" cy="730250"/>
        </p:xfrm>
        <a:graphic>
          <a:graphicData uri="http://schemas.openxmlformats.org/presentationml/2006/ole">
            <mc:AlternateContent xmlns:mc="http://schemas.openxmlformats.org/markup-compatibility/2006">
              <mc:Choice xmlns:v="urn:schemas-microsoft-com:vml" Requires="v">
                <p:oleObj name="Equation" r:id="rId5" imgW="469800" imgH="241200" progId="Equation.DSMT4">
                  <p:embed/>
                </p:oleObj>
              </mc:Choice>
              <mc:Fallback>
                <p:oleObj name="Equation" r:id="rId5" imgW="469800" imgH="241200" progId="Equation.DSMT4">
                  <p:embed/>
                  <p:pic>
                    <p:nvPicPr>
                      <p:cNvPr id="4" name="Object 2">
                        <a:extLst>
                          <a:ext uri="{FF2B5EF4-FFF2-40B4-BE49-F238E27FC236}">
                            <a16:creationId xmlns:a16="http://schemas.microsoft.com/office/drawing/2014/main" id="{E6694DA4-81EA-4059-8C7D-5EC13475EDD2}"/>
                          </a:ext>
                        </a:extLst>
                      </p:cNvPr>
                      <p:cNvPicPr>
                        <a:picLocks noChangeAspect="1" noChangeArrowheads="1"/>
                      </p:cNvPicPr>
                      <p:nvPr/>
                    </p:nvPicPr>
                    <p:blipFill>
                      <a:blip r:embed="rId6"/>
                      <a:srcRect/>
                      <a:stretch>
                        <a:fillRect/>
                      </a:stretch>
                    </p:blipFill>
                    <p:spPr bwMode="auto">
                      <a:xfrm>
                        <a:off x="9669463" y="803275"/>
                        <a:ext cx="1419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A89FF87-0945-4114-8922-482FF3E2DCA6}"/>
                  </a:ext>
                </a:extLst>
              </p:cNvPr>
              <p:cNvSpPr txBox="1">
                <a:spLocks/>
              </p:cNvSpPr>
              <p:nvPr/>
            </p:nvSpPr>
            <p:spPr bwMode="auto">
              <a:xfrm>
                <a:off x="151131" y="2421891"/>
                <a:ext cx="8911589"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dirty="0"/>
                  <a:t>The standard deviation of the sampling distribution of  </a:t>
                </a:r>
                <a14:m>
                  <m:oMath xmlns:m="http://schemas.openxmlformats.org/officeDocument/2006/math">
                    <m:acc>
                      <m:accPr>
                        <m:chr m:val="̅"/>
                        <m:ctrlPr>
                          <a:rPr lang="en-CA" altLang="en-US" sz="2200" i="1">
                            <a:latin typeface="Cambria Math" panose="02040503050406030204" pitchFamily="18" charset="0"/>
                          </a:rPr>
                        </m:ctrlPr>
                      </m:accPr>
                      <m:e>
                        <m:r>
                          <a:rPr lang="en-US" altLang="en-US" sz="2200" i="1">
                            <a:latin typeface="Cambria Math" panose="02040503050406030204" pitchFamily="18" charset="0"/>
                          </a:rPr>
                          <m:t>𝑥</m:t>
                        </m:r>
                      </m:e>
                    </m:acc>
                  </m:oMath>
                </a14:m>
                <a:r>
                  <a:rPr lang="en-CA" altLang="en-US" sz="2200" dirty="0"/>
                  <a:t> (Standard Error) is equal to the  population SD</a:t>
                </a:r>
                <a:r>
                  <a:rPr lang="el-GR" altLang="en-US" sz="2200" i="1" dirty="0">
                    <a:latin typeface="Arial" panose="020B0604020202020204" pitchFamily="34" charset="0"/>
                  </a:rPr>
                  <a:t> </a:t>
                </a:r>
                <a:r>
                  <a:rPr lang="en-CA" altLang="en-US" sz="2200" dirty="0">
                    <a:latin typeface="Arial" panose="020B0604020202020204" pitchFamily="34" charset="0"/>
                  </a:rPr>
                  <a:t>(</a:t>
                </a:r>
                <a:r>
                  <a:rPr lang="el-GR" altLang="en-US" sz="2200" i="1" dirty="0">
                    <a:latin typeface="Arial" panose="020B0604020202020204" pitchFamily="34" charset="0"/>
                  </a:rPr>
                  <a:t>σ</a:t>
                </a:r>
                <a:r>
                  <a:rPr lang="en-CA" altLang="en-US" sz="2200" dirty="0">
                    <a:latin typeface="Arial" panose="020B0604020202020204" pitchFamily="34" charset="0"/>
                  </a:rPr>
                  <a:t>) </a:t>
                </a:r>
                <a:r>
                  <a:rPr lang="en-CA" altLang="en-US" sz="2200" dirty="0"/>
                  <a:t>divided by the square root of the sample size </a:t>
                </a:r>
                <a14:m>
                  <m:oMath xmlns:m="http://schemas.openxmlformats.org/officeDocument/2006/math">
                    <m:rad>
                      <m:radPr>
                        <m:degHide m:val="on"/>
                        <m:ctrlPr>
                          <a:rPr lang="en-CA" altLang="en-US" sz="2200" i="1" smtClean="0">
                            <a:latin typeface="Cambria Math" panose="02040503050406030204" pitchFamily="18" charset="0"/>
                          </a:rPr>
                        </m:ctrlPr>
                      </m:radPr>
                      <m:deg/>
                      <m:e>
                        <m:r>
                          <a:rPr lang="en-US" altLang="en-US" sz="2200" b="0" i="1" smtClean="0">
                            <a:latin typeface="Cambria Math" panose="02040503050406030204" pitchFamily="18" charset="0"/>
                          </a:rPr>
                          <m:t>𝑛</m:t>
                        </m:r>
                      </m:e>
                    </m:rad>
                  </m:oMath>
                </a14:m>
                <a:endParaRPr lang="en-CA" altLang="en-US" sz="2200" dirty="0"/>
              </a:p>
            </p:txBody>
          </p:sp>
        </mc:Choice>
        <mc:Fallback xmlns="">
          <p:sp>
            <p:nvSpPr>
              <p:cNvPr id="5" name="Content Placeholder 2">
                <a:extLst>
                  <a:ext uri="{FF2B5EF4-FFF2-40B4-BE49-F238E27FC236}">
                    <a16:creationId xmlns:a16="http://schemas.microsoft.com/office/drawing/2014/main" id="{FA89FF87-0945-4114-8922-482FF3E2DCA6}"/>
                  </a:ext>
                </a:extLst>
              </p:cNvPr>
              <p:cNvSpPr txBox="1">
                <a:spLocks noRot="1" noChangeAspect="1" noMove="1" noResize="1" noEditPoints="1" noAdjustHandles="1" noChangeArrowheads="1" noChangeShapeType="1" noTextEdit="1"/>
              </p:cNvSpPr>
              <p:nvPr/>
            </p:nvSpPr>
            <p:spPr bwMode="auto">
              <a:xfrm>
                <a:off x="151131" y="2421891"/>
                <a:ext cx="8911589" cy="792163"/>
              </a:xfrm>
              <a:prstGeom prst="rect">
                <a:avLst/>
              </a:prstGeom>
              <a:blipFill>
                <a:blip r:embed="rId7"/>
                <a:stretch>
                  <a:fillRect l="-274" t="-4615" r="-1573" b="-54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6" name="Object 3">
            <a:extLst>
              <a:ext uri="{FF2B5EF4-FFF2-40B4-BE49-F238E27FC236}">
                <a16:creationId xmlns:a16="http://schemas.microsoft.com/office/drawing/2014/main" id="{357E3B8C-6C44-4079-93E7-36D2104E7C6D}"/>
              </a:ext>
            </a:extLst>
          </p:cNvPr>
          <p:cNvGraphicFramePr>
            <a:graphicFrameLocks noChangeAspect="1"/>
          </p:cNvGraphicFramePr>
          <p:nvPr>
            <p:extLst>
              <p:ext uri="{D42A27DB-BD31-4B8C-83A1-F6EECF244321}">
                <p14:modId xmlns:p14="http://schemas.microsoft.com/office/powerpoint/2010/main" val="2445756921"/>
              </p:ext>
            </p:extLst>
          </p:nvPr>
        </p:nvGraphicFramePr>
        <p:xfrm>
          <a:off x="9669463" y="2573226"/>
          <a:ext cx="1387475" cy="995362"/>
        </p:xfrm>
        <a:graphic>
          <a:graphicData uri="http://schemas.openxmlformats.org/presentationml/2006/ole">
            <mc:AlternateContent xmlns:mc="http://schemas.openxmlformats.org/markup-compatibility/2006">
              <mc:Choice xmlns:v="urn:schemas-microsoft-com:vml" Requires="v">
                <p:oleObj name="Equation" r:id="rId8" imgW="583920" imgH="419040" progId="Equation.DSMT4">
                  <p:embed/>
                </p:oleObj>
              </mc:Choice>
              <mc:Fallback>
                <p:oleObj name="Equation" r:id="rId8" imgW="583920" imgH="419040" progId="Equation.DSMT4">
                  <p:embed/>
                  <p:pic>
                    <p:nvPicPr>
                      <p:cNvPr id="6" name="Object 3">
                        <a:extLst>
                          <a:ext uri="{FF2B5EF4-FFF2-40B4-BE49-F238E27FC236}">
                            <a16:creationId xmlns:a16="http://schemas.microsoft.com/office/drawing/2014/main" id="{357E3B8C-6C44-4079-93E7-36D2104E7C6D}"/>
                          </a:ext>
                        </a:extLst>
                      </p:cNvPr>
                      <p:cNvPicPr>
                        <a:picLocks noChangeAspect="1" noChangeArrowheads="1"/>
                      </p:cNvPicPr>
                      <p:nvPr/>
                    </p:nvPicPr>
                    <p:blipFill>
                      <a:blip r:embed="rId9"/>
                      <a:srcRect/>
                      <a:stretch>
                        <a:fillRect/>
                      </a:stretch>
                    </p:blipFill>
                    <p:spPr bwMode="auto">
                      <a:xfrm>
                        <a:off x="9669463" y="2573226"/>
                        <a:ext cx="138747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B48AA6A9-3219-4CEC-B9B7-A8B73E68A324}"/>
              </a:ext>
            </a:extLst>
          </p:cNvPr>
          <p:cNvSpPr txBox="1">
            <a:spLocks noChangeArrowheads="1"/>
          </p:cNvSpPr>
          <p:nvPr/>
        </p:nvSpPr>
        <p:spPr bwMode="auto">
          <a:xfrm>
            <a:off x="7085608" y="3729573"/>
            <a:ext cx="4573899" cy="677108"/>
          </a:xfrm>
          <a:prstGeom prst="rect">
            <a:avLst/>
          </a:prstGeom>
          <a:solidFill>
            <a:schemeClr val="bg1"/>
          </a:solidFill>
          <a:ln>
            <a:noFill/>
          </a:ln>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a:solidFill>
                  <a:srgbClr val="FF0000"/>
                </a:solidFill>
              </a:rPr>
              <a:t>Population size must be equal or greater than 10 times the sample size</a:t>
            </a:r>
          </a:p>
        </p:txBody>
      </p:sp>
      <p:graphicFrame>
        <p:nvGraphicFramePr>
          <p:cNvPr id="11" name="Object 5">
            <a:extLst>
              <a:ext uri="{FF2B5EF4-FFF2-40B4-BE49-F238E27FC236}">
                <a16:creationId xmlns:a16="http://schemas.microsoft.com/office/drawing/2014/main" id="{5FC00FA1-A26B-4C68-9188-0F63C8A08452}"/>
              </a:ext>
            </a:extLst>
          </p:cNvPr>
          <p:cNvGraphicFramePr>
            <a:graphicFrameLocks noChangeAspect="1"/>
          </p:cNvGraphicFramePr>
          <p:nvPr>
            <p:extLst>
              <p:ext uri="{D42A27DB-BD31-4B8C-83A1-F6EECF244321}">
                <p14:modId xmlns:p14="http://schemas.microsoft.com/office/powerpoint/2010/main" val="437621883"/>
              </p:ext>
            </p:extLst>
          </p:nvPr>
        </p:nvGraphicFramePr>
        <p:xfrm>
          <a:off x="5289551" y="3575129"/>
          <a:ext cx="1436687" cy="417512"/>
        </p:xfrm>
        <a:graphic>
          <a:graphicData uri="http://schemas.openxmlformats.org/presentationml/2006/ole">
            <mc:AlternateContent xmlns:mc="http://schemas.openxmlformats.org/markup-compatibility/2006">
              <mc:Choice xmlns:v="urn:schemas-microsoft-com:vml" Requires="v">
                <p:oleObj name="Equation" r:id="rId10" imgW="698197" imgH="203112" progId="Equation.DSMT4">
                  <p:embed/>
                </p:oleObj>
              </mc:Choice>
              <mc:Fallback>
                <p:oleObj name="Equation" r:id="rId10" imgW="698197" imgH="203112" progId="Equation.DSMT4">
                  <p:embed/>
                  <p:pic>
                    <p:nvPicPr>
                      <p:cNvPr id="11" name="Object 5">
                        <a:extLst>
                          <a:ext uri="{FF2B5EF4-FFF2-40B4-BE49-F238E27FC236}">
                            <a16:creationId xmlns:a16="http://schemas.microsoft.com/office/drawing/2014/main" id="{5FC00FA1-A26B-4C68-9188-0F63C8A084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9551" y="3575129"/>
                        <a:ext cx="14366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E79C0ACA-5C8C-4ACB-A620-E568DCD77E36}"/>
              </a:ext>
            </a:extLst>
          </p:cNvPr>
          <p:cNvSpPr txBox="1">
            <a:spLocks noChangeArrowheads="1"/>
          </p:cNvSpPr>
          <p:nvPr/>
        </p:nvSpPr>
        <p:spPr bwMode="auto">
          <a:xfrm>
            <a:off x="555943" y="3571319"/>
            <a:ext cx="4647426"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Condition for using std error formula:</a:t>
            </a:r>
          </a:p>
        </p:txBody>
      </p:sp>
      <p:sp>
        <p:nvSpPr>
          <p:cNvPr id="14" name="Rectangle 13">
            <a:extLst>
              <a:ext uri="{FF2B5EF4-FFF2-40B4-BE49-F238E27FC236}">
                <a16:creationId xmlns:a16="http://schemas.microsoft.com/office/drawing/2014/main" id="{FB43259C-E44F-40FD-B524-581493503257}"/>
              </a:ext>
            </a:extLst>
          </p:cNvPr>
          <p:cNvSpPr/>
          <p:nvPr/>
        </p:nvSpPr>
        <p:spPr>
          <a:xfrm>
            <a:off x="9498967" y="863599"/>
            <a:ext cx="1666874" cy="66865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 name="Rectangle 14">
            <a:extLst>
              <a:ext uri="{FF2B5EF4-FFF2-40B4-BE49-F238E27FC236}">
                <a16:creationId xmlns:a16="http://schemas.microsoft.com/office/drawing/2014/main" id="{4993E4A8-877C-44F4-B486-AF936AD1BAE6}"/>
              </a:ext>
            </a:extLst>
          </p:cNvPr>
          <p:cNvSpPr/>
          <p:nvPr/>
        </p:nvSpPr>
        <p:spPr>
          <a:xfrm>
            <a:off x="9448800" y="2633551"/>
            <a:ext cx="1896110" cy="93503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 name="TextBox 23">
            <a:extLst>
              <a:ext uri="{FF2B5EF4-FFF2-40B4-BE49-F238E27FC236}">
                <a16:creationId xmlns:a16="http://schemas.microsoft.com/office/drawing/2014/main" id="{01FF1351-5899-4992-9020-50B0E4A0A0DE}"/>
              </a:ext>
            </a:extLst>
          </p:cNvPr>
          <p:cNvSpPr txBox="1">
            <a:spLocks noChangeArrowheads="1"/>
          </p:cNvSpPr>
          <p:nvPr/>
        </p:nvSpPr>
        <p:spPr bwMode="auto">
          <a:xfrm>
            <a:off x="212043" y="4504699"/>
            <a:ext cx="10923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dirty="0"/>
              <a:t>Q</a:t>
            </a:r>
            <a:r>
              <a:rPr lang="en-CA" altLang="en-US" sz="1900" dirty="0"/>
              <a:t>: If we increase sample size, will the variation of sample std deviations increase or decrease? </a:t>
            </a:r>
          </a:p>
        </p:txBody>
      </p:sp>
      <p:sp>
        <p:nvSpPr>
          <p:cNvPr id="17" name="TextBox 16">
            <a:extLst>
              <a:ext uri="{FF2B5EF4-FFF2-40B4-BE49-F238E27FC236}">
                <a16:creationId xmlns:a16="http://schemas.microsoft.com/office/drawing/2014/main" id="{7362D5CF-47E1-467D-A7A9-49DD5F80B7DF}"/>
              </a:ext>
            </a:extLst>
          </p:cNvPr>
          <p:cNvSpPr txBox="1">
            <a:spLocks noChangeArrowheads="1"/>
          </p:cNvSpPr>
          <p:nvPr/>
        </p:nvSpPr>
        <p:spPr bwMode="auto">
          <a:xfrm>
            <a:off x="333963" y="5161441"/>
            <a:ext cx="11268757"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Answer: Increasing the sample size will increase the denominator, therefore the standard error will decrease….</a:t>
            </a:r>
          </a:p>
        </p:txBody>
      </p:sp>
      <p:sp>
        <p:nvSpPr>
          <p:cNvPr id="7" name="TextBox 6">
            <a:extLst>
              <a:ext uri="{FF2B5EF4-FFF2-40B4-BE49-F238E27FC236}">
                <a16:creationId xmlns:a16="http://schemas.microsoft.com/office/drawing/2014/main" id="{E576A5C5-3D00-80AB-44CA-BCA6FE4E3F56}"/>
              </a:ext>
            </a:extLst>
          </p:cNvPr>
          <p:cNvSpPr txBox="1">
            <a:spLocks noChangeArrowheads="1"/>
          </p:cNvSpPr>
          <p:nvPr/>
        </p:nvSpPr>
        <p:spPr bwMode="auto">
          <a:xfrm>
            <a:off x="390750" y="5161441"/>
            <a:ext cx="11268757"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Answer: Increasing the sample size will increase the denominator, therefore the standard error will decrease….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linds(horizont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linds(horizontal)">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3" grpId="0" animBg="1"/>
      <p:bldP spid="14" grpId="0" animBg="1"/>
      <p:bldP spid="15" grpId="0" animBg="1"/>
      <p:bldP spid="17"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9C4B-1504-EEE1-6CE7-92B905563BDD}"/>
              </a:ext>
            </a:extLst>
          </p:cNvPr>
          <p:cNvSpPr>
            <a:spLocks noGrp="1"/>
          </p:cNvSpPr>
          <p:nvPr>
            <p:ph type="title"/>
          </p:nvPr>
        </p:nvSpPr>
        <p:spPr>
          <a:xfrm>
            <a:off x="609600" y="39501"/>
            <a:ext cx="2926080" cy="761682"/>
          </a:xfrm>
        </p:spPr>
        <p:txBody>
          <a:bodyPr/>
          <a:lstStyle/>
          <a:p>
            <a:r>
              <a:rPr lang="en-US" dirty="0"/>
              <a:t>Proof for </a:t>
            </a:r>
          </a:p>
        </p:txBody>
      </p:sp>
      <p:sp>
        <p:nvSpPr>
          <p:cNvPr id="3" name="Content Placeholder 2">
            <a:extLst>
              <a:ext uri="{FF2B5EF4-FFF2-40B4-BE49-F238E27FC236}">
                <a16:creationId xmlns:a16="http://schemas.microsoft.com/office/drawing/2014/main" id="{230F12E5-07D1-396B-3A43-9A27F562771F}"/>
              </a:ext>
            </a:extLst>
          </p:cNvPr>
          <p:cNvSpPr>
            <a:spLocks noGrp="1"/>
          </p:cNvSpPr>
          <p:nvPr>
            <p:ph sz="quarter" idx="1"/>
          </p:nvPr>
        </p:nvSpPr>
        <p:spPr>
          <a:xfrm>
            <a:off x="296092" y="1223867"/>
            <a:ext cx="9956800" cy="620486"/>
          </a:xfrm>
        </p:spPr>
        <p:txBody>
          <a:bodyPr/>
          <a:lstStyle/>
          <a:p>
            <a:r>
              <a:rPr lang="en-US" dirty="0"/>
              <a:t>Note: A sample mean is an average</a:t>
            </a:r>
          </a:p>
        </p:txBody>
      </p:sp>
      <p:graphicFrame>
        <p:nvGraphicFramePr>
          <p:cNvPr id="4" name="Object 3">
            <a:extLst>
              <a:ext uri="{FF2B5EF4-FFF2-40B4-BE49-F238E27FC236}">
                <a16:creationId xmlns:a16="http://schemas.microsoft.com/office/drawing/2014/main" id="{70E28F1C-4835-A033-5FB6-1C0FA93AD5B3}"/>
              </a:ext>
            </a:extLst>
          </p:cNvPr>
          <p:cNvGraphicFramePr>
            <a:graphicFrameLocks noChangeAspect="1"/>
          </p:cNvGraphicFramePr>
          <p:nvPr>
            <p:extLst>
              <p:ext uri="{D42A27DB-BD31-4B8C-83A1-F6EECF244321}">
                <p14:modId xmlns:p14="http://schemas.microsoft.com/office/powerpoint/2010/main" val="2119530391"/>
              </p:ext>
            </p:extLst>
          </p:nvPr>
        </p:nvGraphicFramePr>
        <p:xfrm>
          <a:off x="2894194" y="39501"/>
          <a:ext cx="1387475" cy="995362"/>
        </p:xfrm>
        <a:graphic>
          <a:graphicData uri="http://schemas.openxmlformats.org/presentationml/2006/ole">
            <mc:AlternateContent xmlns:mc="http://schemas.openxmlformats.org/markup-compatibility/2006">
              <mc:Choice xmlns:v="urn:schemas-microsoft-com:vml" Requires="v">
                <p:oleObj name="Equation" r:id="rId2" imgW="583920" imgH="419040" progId="Equation.DSMT4">
                  <p:embed/>
                </p:oleObj>
              </mc:Choice>
              <mc:Fallback>
                <p:oleObj name="Equation" r:id="rId2" imgW="583920" imgH="419040" progId="Equation.DSMT4">
                  <p:embed/>
                  <p:pic>
                    <p:nvPicPr>
                      <p:cNvPr id="4" name="Object 3">
                        <a:extLst>
                          <a:ext uri="{FF2B5EF4-FFF2-40B4-BE49-F238E27FC236}">
                            <a16:creationId xmlns:a16="http://schemas.microsoft.com/office/drawing/2014/main" id="{70E28F1C-4835-A033-5FB6-1C0FA93AD5B3}"/>
                          </a:ext>
                        </a:extLst>
                      </p:cNvPr>
                      <p:cNvPicPr>
                        <a:picLocks noChangeAspect="1" noChangeArrowheads="1"/>
                      </p:cNvPicPr>
                      <p:nvPr/>
                    </p:nvPicPr>
                    <p:blipFill>
                      <a:blip r:embed="rId3"/>
                      <a:srcRect/>
                      <a:stretch>
                        <a:fillRect/>
                      </a:stretch>
                    </p:blipFill>
                    <p:spPr bwMode="auto">
                      <a:xfrm>
                        <a:off x="2894194" y="39501"/>
                        <a:ext cx="138747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8EF872C1-C358-B4C8-5665-13FD8D1625B2}"/>
              </a:ext>
            </a:extLst>
          </p:cNvPr>
          <p:cNvGraphicFramePr>
            <a:graphicFrameLocks noChangeAspect="1"/>
          </p:cNvGraphicFramePr>
          <p:nvPr>
            <p:extLst>
              <p:ext uri="{D42A27DB-BD31-4B8C-83A1-F6EECF244321}">
                <p14:modId xmlns:p14="http://schemas.microsoft.com/office/powerpoint/2010/main" val="3602768066"/>
              </p:ext>
            </p:extLst>
          </p:nvPr>
        </p:nvGraphicFramePr>
        <p:xfrm>
          <a:off x="8151951" y="784636"/>
          <a:ext cx="3143794" cy="974576"/>
        </p:xfrm>
        <a:graphic>
          <a:graphicData uri="http://schemas.openxmlformats.org/presentationml/2006/ole">
            <mc:AlternateContent xmlns:mc="http://schemas.openxmlformats.org/markup-compatibility/2006">
              <mc:Choice xmlns:v="urn:schemas-microsoft-com:vml" Requires="v">
                <p:oleObj name="Equation" r:id="rId4" imgW="1269720" imgH="393480" progId="Equation.DSMT4">
                  <p:embed/>
                </p:oleObj>
              </mc:Choice>
              <mc:Fallback>
                <p:oleObj name="Equation" r:id="rId4" imgW="1269720" imgH="393480" progId="Equation.DSMT4">
                  <p:embed/>
                  <p:pic>
                    <p:nvPicPr>
                      <p:cNvPr id="5" name="Object 4">
                        <a:extLst>
                          <a:ext uri="{FF2B5EF4-FFF2-40B4-BE49-F238E27FC236}">
                            <a16:creationId xmlns:a16="http://schemas.microsoft.com/office/drawing/2014/main" id="{8EF872C1-C358-B4C8-5665-13FD8D1625B2}"/>
                          </a:ext>
                        </a:extLst>
                      </p:cNvPr>
                      <p:cNvPicPr/>
                      <p:nvPr/>
                    </p:nvPicPr>
                    <p:blipFill>
                      <a:blip r:embed="rId5"/>
                      <a:stretch>
                        <a:fillRect/>
                      </a:stretch>
                    </p:blipFill>
                    <p:spPr>
                      <a:xfrm>
                        <a:off x="8151951" y="784636"/>
                        <a:ext cx="3143794" cy="97457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BF05582-FFCD-092E-5197-B5B1E49D6C69}"/>
              </a:ext>
            </a:extLst>
          </p:cNvPr>
          <p:cNvGraphicFramePr>
            <a:graphicFrameLocks noChangeAspect="1"/>
          </p:cNvGraphicFramePr>
          <p:nvPr>
            <p:extLst>
              <p:ext uri="{D42A27DB-BD31-4B8C-83A1-F6EECF244321}">
                <p14:modId xmlns:p14="http://schemas.microsoft.com/office/powerpoint/2010/main" val="1325696518"/>
              </p:ext>
            </p:extLst>
          </p:nvPr>
        </p:nvGraphicFramePr>
        <p:xfrm>
          <a:off x="8151951" y="1755245"/>
          <a:ext cx="3548694" cy="648642"/>
        </p:xfrm>
        <a:graphic>
          <a:graphicData uri="http://schemas.openxmlformats.org/presentationml/2006/ole">
            <mc:AlternateContent xmlns:mc="http://schemas.openxmlformats.org/markup-compatibility/2006">
              <mc:Choice xmlns:v="urn:schemas-microsoft-com:vml" Requires="v">
                <p:oleObj name="Equation" r:id="rId6" imgW="1460160" imgH="266400" progId="Equation.DSMT4">
                  <p:embed/>
                </p:oleObj>
              </mc:Choice>
              <mc:Fallback>
                <p:oleObj name="Equation" r:id="rId6" imgW="1460160" imgH="266400" progId="Equation.DSMT4">
                  <p:embed/>
                  <p:pic>
                    <p:nvPicPr>
                      <p:cNvPr id="6" name="Object 5">
                        <a:extLst>
                          <a:ext uri="{FF2B5EF4-FFF2-40B4-BE49-F238E27FC236}">
                            <a16:creationId xmlns:a16="http://schemas.microsoft.com/office/drawing/2014/main" id="{6BF05582-FFCD-092E-5197-B5B1E49D6C69}"/>
                          </a:ext>
                        </a:extLst>
                      </p:cNvPr>
                      <p:cNvPicPr/>
                      <p:nvPr/>
                    </p:nvPicPr>
                    <p:blipFill>
                      <a:blip r:embed="rId7"/>
                      <a:stretch>
                        <a:fillRect/>
                      </a:stretch>
                    </p:blipFill>
                    <p:spPr>
                      <a:xfrm>
                        <a:off x="8151951" y="1755245"/>
                        <a:ext cx="3548694" cy="64864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9F7AA546-BAB6-F519-D991-84F97846545C}"/>
                  </a:ext>
                </a:extLst>
              </p:cNvPr>
              <p:cNvSpPr txBox="1">
                <a:spLocks/>
              </p:cNvSpPr>
              <p:nvPr/>
            </p:nvSpPr>
            <p:spPr bwMode="auto">
              <a:xfrm>
                <a:off x="343988" y="1855241"/>
                <a:ext cx="8042366" cy="9489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14:m>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1</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𝑥</m:t>
                    </m:r>
                    <m:r>
                      <a:rPr lang="en-US" i="1" baseline="-25000" dirty="0" smtClean="0">
                        <a:latin typeface="Cambria Math" panose="02040503050406030204" pitchFamily="18" charset="0"/>
                      </a:rPr>
                      <m:t>2</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𝑥</m:t>
                    </m:r>
                    <m:r>
                      <a:rPr lang="en-US" i="1" baseline="-25000" dirty="0" smtClean="0">
                        <a:latin typeface="Cambria Math" panose="02040503050406030204" pitchFamily="18" charset="0"/>
                      </a:rPr>
                      <m:t>3</m:t>
                    </m:r>
                    <m:r>
                      <a:rPr lang="en-US" i="1" dirty="0" smtClean="0">
                        <a:latin typeface="Cambria Math" panose="02040503050406030204" pitchFamily="18" charset="0"/>
                      </a:rPr>
                      <m:t>,</m:t>
                    </m:r>
                  </m:oMath>
                </a14:m>
                <a:r>
                  <a:rPr lang="en-US" dirty="0"/>
                  <a:t> …. are single data from your population</a:t>
                </a:r>
              </a:p>
            </p:txBody>
          </p:sp>
        </mc:Choice>
        <mc:Fallback xmlns="">
          <p:sp>
            <p:nvSpPr>
              <p:cNvPr id="7" name="Content Placeholder 2">
                <a:extLst>
                  <a:ext uri="{FF2B5EF4-FFF2-40B4-BE49-F238E27FC236}">
                    <a16:creationId xmlns:a16="http://schemas.microsoft.com/office/drawing/2014/main" id="{9F7AA546-BAB6-F519-D991-84F97846545C}"/>
                  </a:ext>
                </a:extLst>
              </p:cNvPr>
              <p:cNvSpPr txBox="1">
                <a:spLocks noRot="1" noChangeAspect="1" noMove="1" noResize="1" noEditPoints="1" noAdjustHandles="1" noChangeArrowheads="1" noChangeShapeType="1" noTextEdit="1"/>
              </p:cNvSpPr>
              <p:nvPr/>
            </p:nvSpPr>
            <p:spPr bwMode="auto">
              <a:xfrm>
                <a:off x="343988" y="1855241"/>
                <a:ext cx="8042366" cy="948914"/>
              </a:xfrm>
              <a:prstGeom prst="rect">
                <a:avLst/>
              </a:prstGeom>
              <a:blipFill>
                <a:blip r:embed="rId8"/>
                <a:stretch>
                  <a:fillRect l="-303" t="-51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4985E60-8064-A428-8D94-E91AED46CE00}"/>
                  </a:ext>
                </a:extLst>
              </p:cNvPr>
              <p:cNvSpPr txBox="1">
                <a:spLocks/>
              </p:cNvSpPr>
              <p:nvPr/>
            </p:nvSpPr>
            <p:spPr bwMode="auto">
              <a:xfrm>
                <a:off x="335270" y="2440443"/>
                <a:ext cx="9956799" cy="535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mean of random variables: </a:t>
                </a:r>
                <a14:m>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1</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𝑥</m:t>
                    </m:r>
                    <m:r>
                      <a:rPr lang="en-US" i="1" baseline="-25000" dirty="0" smtClean="0">
                        <a:latin typeface="Cambria Math" panose="02040503050406030204" pitchFamily="18" charset="0"/>
                      </a:rPr>
                      <m:t>2</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𝑥</m:t>
                    </m:r>
                    <m:r>
                      <a:rPr lang="en-US" i="1" baseline="-25000" dirty="0" smtClean="0">
                        <a:latin typeface="Cambria Math" panose="02040503050406030204" pitchFamily="18" charset="0"/>
                      </a:rPr>
                      <m:t>3</m:t>
                    </m:r>
                    <m:r>
                      <a:rPr lang="en-US" i="1" dirty="0" smtClean="0">
                        <a:latin typeface="Cambria Math" panose="02040503050406030204" pitchFamily="18" charset="0"/>
                      </a:rPr>
                      <m:t>,</m:t>
                    </m:r>
                  </m:oMath>
                </a14:m>
                <a:r>
                  <a:rPr lang="en-US" dirty="0"/>
                  <a:t> …. are all the same:  </a:t>
                </a:r>
                <a:r>
                  <a:rPr lang="en-US" i="1" dirty="0"/>
                  <a:t>µ</a:t>
                </a:r>
              </a:p>
            </p:txBody>
          </p:sp>
        </mc:Choice>
        <mc:Fallback xmlns="">
          <p:sp>
            <p:nvSpPr>
              <p:cNvPr id="8" name="Content Placeholder 2">
                <a:extLst>
                  <a:ext uri="{FF2B5EF4-FFF2-40B4-BE49-F238E27FC236}">
                    <a16:creationId xmlns:a16="http://schemas.microsoft.com/office/drawing/2014/main" id="{94985E60-8064-A428-8D94-E91AED46CE00}"/>
                  </a:ext>
                </a:extLst>
              </p:cNvPr>
              <p:cNvSpPr txBox="1">
                <a:spLocks noRot="1" noChangeAspect="1" noMove="1" noResize="1" noEditPoints="1" noAdjustHandles="1" noChangeArrowheads="1" noChangeShapeType="1" noTextEdit="1"/>
              </p:cNvSpPr>
              <p:nvPr/>
            </p:nvSpPr>
            <p:spPr bwMode="auto">
              <a:xfrm>
                <a:off x="335270" y="2440443"/>
                <a:ext cx="9956799" cy="535255"/>
              </a:xfrm>
              <a:prstGeom prst="rect">
                <a:avLst/>
              </a:prstGeom>
              <a:blipFill>
                <a:blip r:embed="rId9"/>
                <a:stretch>
                  <a:fillRect l="-306" t="-9091" b="-11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F833745-B0F8-D772-1ED7-551180D00792}"/>
                  </a:ext>
                </a:extLst>
              </p:cNvPr>
              <p:cNvSpPr txBox="1">
                <a:spLocks/>
              </p:cNvSpPr>
              <p:nvPr/>
            </p:nvSpPr>
            <p:spPr bwMode="auto">
              <a:xfrm>
                <a:off x="335270" y="2916793"/>
                <a:ext cx="10663652" cy="535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standard deviation  of </a:t>
                </a:r>
                <a14:m>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1</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𝑥</m:t>
                    </m:r>
                    <m:r>
                      <a:rPr lang="en-US" i="1" baseline="-25000" dirty="0" smtClean="0">
                        <a:latin typeface="Cambria Math" panose="02040503050406030204" pitchFamily="18" charset="0"/>
                      </a:rPr>
                      <m:t>2</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𝑥</m:t>
                    </m:r>
                    <m:r>
                      <a:rPr lang="en-US" i="1" baseline="-25000" dirty="0" smtClean="0">
                        <a:latin typeface="Cambria Math" panose="02040503050406030204" pitchFamily="18" charset="0"/>
                      </a:rPr>
                      <m:t>3</m:t>
                    </m:r>
                    <m:r>
                      <a:rPr lang="en-US" i="1" dirty="0" smtClean="0">
                        <a:latin typeface="Cambria Math" panose="02040503050406030204" pitchFamily="18" charset="0"/>
                      </a:rPr>
                      <m:t>,</m:t>
                    </m:r>
                  </m:oMath>
                </a14:m>
                <a:r>
                  <a:rPr lang="en-US" dirty="0"/>
                  <a:t> …. are all the same: </a:t>
                </a:r>
                <a:r>
                  <a:rPr lang="en-US" sz="2900" dirty="0"/>
                  <a:t> </a:t>
                </a:r>
                <a:r>
                  <a:rPr lang="el-GR" sz="2900" i="1" dirty="0"/>
                  <a:t>σ</a:t>
                </a:r>
                <a:endParaRPr lang="en-US" sz="2900" i="1" dirty="0"/>
              </a:p>
            </p:txBody>
          </p:sp>
        </mc:Choice>
        <mc:Fallback xmlns="">
          <p:sp>
            <p:nvSpPr>
              <p:cNvPr id="9" name="Content Placeholder 2">
                <a:extLst>
                  <a:ext uri="{FF2B5EF4-FFF2-40B4-BE49-F238E27FC236}">
                    <a16:creationId xmlns:a16="http://schemas.microsoft.com/office/drawing/2014/main" id="{DF833745-B0F8-D772-1ED7-551180D00792}"/>
                  </a:ext>
                </a:extLst>
              </p:cNvPr>
              <p:cNvSpPr txBox="1">
                <a:spLocks noRot="1" noChangeAspect="1" noMove="1" noResize="1" noEditPoints="1" noAdjustHandles="1" noChangeArrowheads="1" noChangeShapeType="1" noTextEdit="1"/>
              </p:cNvSpPr>
              <p:nvPr/>
            </p:nvSpPr>
            <p:spPr bwMode="auto">
              <a:xfrm>
                <a:off x="335270" y="2916793"/>
                <a:ext cx="10663652" cy="535255"/>
              </a:xfrm>
              <a:prstGeom prst="rect">
                <a:avLst/>
              </a:prstGeom>
              <a:blipFill>
                <a:blip r:embed="rId10"/>
                <a:stretch>
                  <a:fillRect l="-286" t="-12500" b="-318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9961FA63-9CE1-F458-1A31-B44EE7223F2D}"/>
                  </a:ext>
                </a:extLst>
              </p:cNvPr>
              <p:cNvSpPr txBox="1">
                <a:spLocks/>
              </p:cNvSpPr>
              <p:nvPr/>
            </p:nvSpPr>
            <p:spPr bwMode="auto">
              <a:xfrm>
                <a:off x="335270" y="3544757"/>
                <a:ext cx="10663652" cy="901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First get the sum of the variance of the all the random variables combined: variance of </a:t>
                </a:r>
                <a14:m>
                  <m:oMath xmlns:m="http://schemas.openxmlformats.org/officeDocument/2006/math">
                    <m:r>
                      <a:rPr lang="en-US" i="1" dirty="0">
                        <a:latin typeface="Cambria Math" panose="02040503050406030204" pitchFamily="18" charset="0"/>
                      </a:rPr>
                      <m:t>𝑥</m:t>
                    </m:r>
                    <m:r>
                      <a:rPr lang="en-US" i="1" baseline="-25000" dirty="0">
                        <a:latin typeface="Cambria Math" panose="02040503050406030204" pitchFamily="18" charset="0"/>
                      </a:rPr>
                      <m:t>1</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2</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𝑥</m:t>
                    </m:r>
                    <m:r>
                      <a:rPr lang="en-US" b="0" i="1" baseline="-25000" dirty="0" smtClean="0">
                        <a:latin typeface="Cambria Math" panose="02040503050406030204" pitchFamily="18" charset="0"/>
                      </a:rPr>
                      <m:t>𝑛</m:t>
                    </m:r>
                  </m:oMath>
                </a14:m>
                <a:r>
                  <a:rPr lang="en-US" dirty="0"/>
                  <a:t>  </a:t>
                </a:r>
                <a:endParaRPr lang="en-US" sz="2900" i="1" dirty="0"/>
              </a:p>
            </p:txBody>
          </p:sp>
        </mc:Choice>
        <mc:Fallback xmlns="">
          <p:sp>
            <p:nvSpPr>
              <p:cNvPr id="10" name="Content Placeholder 2">
                <a:extLst>
                  <a:ext uri="{FF2B5EF4-FFF2-40B4-BE49-F238E27FC236}">
                    <a16:creationId xmlns:a16="http://schemas.microsoft.com/office/drawing/2014/main" id="{9961FA63-9CE1-F458-1A31-B44EE7223F2D}"/>
                  </a:ext>
                </a:extLst>
              </p:cNvPr>
              <p:cNvSpPr txBox="1">
                <a:spLocks noRot="1" noChangeAspect="1" noMove="1" noResize="1" noEditPoints="1" noAdjustHandles="1" noChangeArrowheads="1" noChangeShapeType="1" noTextEdit="1"/>
              </p:cNvSpPr>
              <p:nvPr/>
            </p:nvSpPr>
            <p:spPr bwMode="auto">
              <a:xfrm>
                <a:off x="335270" y="3544757"/>
                <a:ext cx="10663652" cy="901022"/>
              </a:xfrm>
              <a:prstGeom prst="rect">
                <a:avLst/>
              </a:prstGeom>
              <a:blipFill>
                <a:blip r:embed="rId11"/>
                <a:stretch>
                  <a:fillRect l="-286" t="-5405"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1" name="Object 10">
            <a:extLst>
              <a:ext uri="{FF2B5EF4-FFF2-40B4-BE49-F238E27FC236}">
                <a16:creationId xmlns:a16="http://schemas.microsoft.com/office/drawing/2014/main" id="{E546D468-BBCA-4A04-4D42-855A22E0BBE1}"/>
              </a:ext>
            </a:extLst>
          </p:cNvPr>
          <p:cNvGraphicFramePr>
            <a:graphicFrameLocks noChangeAspect="1"/>
          </p:cNvGraphicFramePr>
          <p:nvPr>
            <p:extLst>
              <p:ext uri="{D42A27DB-BD31-4B8C-83A1-F6EECF244321}">
                <p14:modId xmlns:p14="http://schemas.microsoft.com/office/powerpoint/2010/main" val="2824947285"/>
              </p:ext>
            </p:extLst>
          </p:nvPr>
        </p:nvGraphicFramePr>
        <p:xfrm>
          <a:off x="2181531" y="4538488"/>
          <a:ext cx="6264275" cy="728663"/>
        </p:xfrm>
        <a:graphic>
          <a:graphicData uri="http://schemas.openxmlformats.org/presentationml/2006/ole">
            <mc:AlternateContent xmlns:mc="http://schemas.openxmlformats.org/markup-compatibility/2006">
              <mc:Choice xmlns:v="urn:schemas-microsoft-com:vml" Requires="v">
                <p:oleObj name="Equation" r:id="rId12" imgW="2184120" imgH="253800" progId="Equation.DSMT4">
                  <p:embed/>
                </p:oleObj>
              </mc:Choice>
              <mc:Fallback>
                <p:oleObj name="Equation" r:id="rId12" imgW="2184120" imgH="253800" progId="Equation.DSMT4">
                  <p:embed/>
                  <p:pic>
                    <p:nvPicPr>
                      <p:cNvPr id="11" name="Object 10">
                        <a:extLst>
                          <a:ext uri="{FF2B5EF4-FFF2-40B4-BE49-F238E27FC236}">
                            <a16:creationId xmlns:a16="http://schemas.microsoft.com/office/drawing/2014/main" id="{E546D468-BBCA-4A04-4D42-855A22E0BBE1}"/>
                          </a:ext>
                        </a:extLst>
                      </p:cNvPr>
                      <p:cNvPicPr/>
                      <p:nvPr/>
                    </p:nvPicPr>
                    <p:blipFill>
                      <a:blip r:embed="rId13"/>
                      <a:stretch>
                        <a:fillRect/>
                      </a:stretch>
                    </p:blipFill>
                    <p:spPr>
                      <a:xfrm>
                        <a:off x="2181531" y="4538488"/>
                        <a:ext cx="6264275" cy="7286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0D7DE97-0F11-51B4-E53B-7A6A707CD60F}"/>
              </a:ext>
            </a:extLst>
          </p:cNvPr>
          <p:cNvGraphicFramePr>
            <a:graphicFrameLocks noChangeAspect="1"/>
          </p:cNvGraphicFramePr>
          <p:nvPr>
            <p:extLst>
              <p:ext uri="{D42A27DB-BD31-4B8C-83A1-F6EECF244321}">
                <p14:modId xmlns:p14="http://schemas.microsoft.com/office/powerpoint/2010/main" val="1486828495"/>
              </p:ext>
            </p:extLst>
          </p:nvPr>
        </p:nvGraphicFramePr>
        <p:xfrm>
          <a:off x="2181531" y="5359860"/>
          <a:ext cx="3022600" cy="728662"/>
        </p:xfrm>
        <a:graphic>
          <a:graphicData uri="http://schemas.openxmlformats.org/presentationml/2006/ole">
            <mc:AlternateContent xmlns:mc="http://schemas.openxmlformats.org/markup-compatibility/2006">
              <mc:Choice xmlns:v="urn:schemas-microsoft-com:vml" Requires="v">
                <p:oleObj name="Equation" r:id="rId14" imgW="1054080" imgH="253800" progId="Equation.DSMT4">
                  <p:embed/>
                </p:oleObj>
              </mc:Choice>
              <mc:Fallback>
                <p:oleObj name="Equation" r:id="rId14" imgW="1054080" imgH="253800" progId="Equation.DSMT4">
                  <p:embed/>
                  <p:pic>
                    <p:nvPicPr>
                      <p:cNvPr id="12" name="Object 11">
                        <a:extLst>
                          <a:ext uri="{FF2B5EF4-FFF2-40B4-BE49-F238E27FC236}">
                            <a16:creationId xmlns:a16="http://schemas.microsoft.com/office/drawing/2014/main" id="{30D7DE97-0F11-51B4-E53B-7A6A707CD60F}"/>
                          </a:ext>
                        </a:extLst>
                      </p:cNvPr>
                      <p:cNvPicPr/>
                      <p:nvPr/>
                    </p:nvPicPr>
                    <p:blipFill>
                      <a:blip r:embed="rId15"/>
                      <a:stretch>
                        <a:fillRect/>
                      </a:stretch>
                    </p:blipFill>
                    <p:spPr>
                      <a:xfrm>
                        <a:off x="2181531" y="5359860"/>
                        <a:ext cx="3022600" cy="7286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76C54B5-4B5E-665C-F92B-0FE862A29B1E}"/>
              </a:ext>
            </a:extLst>
          </p:cNvPr>
          <p:cNvGraphicFramePr>
            <a:graphicFrameLocks noChangeAspect="1"/>
          </p:cNvGraphicFramePr>
          <p:nvPr>
            <p:extLst>
              <p:ext uri="{D42A27DB-BD31-4B8C-83A1-F6EECF244321}">
                <p14:modId xmlns:p14="http://schemas.microsoft.com/office/powerpoint/2010/main" val="2608664567"/>
              </p:ext>
            </p:extLst>
          </p:nvPr>
        </p:nvGraphicFramePr>
        <p:xfrm>
          <a:off x="2181531" y="6053324"/>
          <a:ext cx="3314700" cy="765175"/>
        </p:xfrm>
        <a:graphic>
          <a:graphicData uri="http://schemas.openxmlformats.org/presentationml/2006/ole">
            <mc:AlternateContent xmlns:mc="http://schemas.openxmlformats.org/markup-compatibility/2006">
              <mc:Choice xmlns:v="urn:schemas-microsoft-com:vml" Requires="v">
                <p:oleObj name="Equation" r:id="rId16" imgW="1155600" imgH="266400" progId="Equation.DSMT4">
                  <p:embed/>
                </p:oleObj>
              </mc:Choice>
              <mc:Fallback>
                <p:oleObj name="Equation" r:id="rId16" imgW="1155600" imgH="266400" progId="Equation.DSMT4">
                  <p:embed/>
                  <p:pic>
                    <p:nvPicPr>
                      <p:cNvPr id="13" name="Object 12">
                        <a:extLst>
                          <a:ext uri="{FF2B5EF4-FFF2-40B4-BE49-F238E27FC236}">
                            <a16:creationId xmlns:a16="http://schemas.microsoft.com/office/drawing/2014/main" id="{176C54B5-4B5E-665C-F92B-0FE862A29B1E}"/>
                          </a:ext>
                        </a:extLst>
                      </p:cNvPr>
                      <p:cNvPicPr/>
                      <p:nvPr/>
                    </p:nvPicPr>
                    <p:blipFill>
                      <a:blip r:embed="rId17"/>
                      <a:stretch>
                        <a:fillRect/>
                      </a:stretch>
                    </p:blipFill>
                    <p:spPr>
                      <a:xfrm>
                        <a:off x="2181531" y="6053324"/>
                        <a:ext cx="3314700" cy="76517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1CF2F1E6-5272-92F3-9088-BACA8EECE556}"/>
              </a:ext>
            </a:extLst>
          </p:cNvPr>
          <p:cNvSpPr txBox="1"/>
          <p:nvPr/>
        </p:nvSpPr>
        <p:spPr>
          <a:xfrm>
            <a:off x="296092" y="4621196"/>
            <a:ext cx="1676434" cy="1477328"/>
          </a:xfrm>
          <a:prstGeom prst="rect">
            <a:avLst/>
          </a:prstGeom>
          <a:noFill/>
        </p:spPr>
        <p:txBody>
          <a:bodyPr wrap="square" rtlCol="0">
            <a:spAutoFit/>
          </a:bodyPr>
          <a:lstStyle/>
          <a:p>
            <a:pPr algn="ctr"/>
            <a:r>
              <a:rPr lang="en-US" dirty="0">
                <a:solidFill>
                  <a:srgbClr val="FF0000"/>
                </a:solidFill>
              </a:rPr>
              <a:t>This is the std deviation of the sum of all the terms in a sample </a:t>
            </a:r>
          </a:p>
        </p:txBody>
      </p:sp>
      <p:sp>
        <p:nvSpPr>
          <p:cNvPr id="15" name="Freeform: Shape 14">
            <a:extLst>
              <a:ext uri="{FF2B5EF4-FFF2-40B4-BE49-F238E27FC236}">
                <a16:creationId xmlns:a16="http://schemas.microsoft.com/office/drawing/2014/main" id="{6059CF1D-1C4C-614F-4C37-3A668E4DA7F0}"/>
              </a:ext>
            </a:extLst>
          </p:cNvPr>
          <p:cNvSpPr/>
          <p:nvPr/>
        </p:nvSpPr>
        <p:spPr>
          <a:xfrm>
            <a:off x="335270" y="6053324"/>
            <a:ext cx="1780913" cy="460687"/>
          </a:xfrm>
          <a:custGeom>
            <a:avLst/>
            <a:gdLst>
              <a:gd name="connsiteX0" fmla="*/ 573886 w 1139943"/>
              <a:gd name="connsiteY0" fmla="*/ 0 h 603101"/>
              <a:gd name="connsiteX1" fmla="*/ 16537 w 1139943"/>
              <a:gd name="connsiteY1" fmla="*/ 539931 h 603101"/>
              <a:gd name="connsiteX2" fmla="*/ 1139943 w 1139943"/>
              <a:gd name="connsiteY2" fmla="*/ 592183 h 603101"/>
              <a:gd name="connsiteX3" fmla="*/ 1139943 w 1139943"/>
              <a:gd name="connsiteY3" fmla="*/ 592183 h 603101"/>
            </a:gdLst>
            <a:ahLst/>
            <a:cxnLst>
              <a:cxn ang="0">
                <a:pos x="connsiteX0" y="connsiteY0"/>
              </a:cxn>
              <a:cxn ang="0">
                <a:pos x="connsiteX1" y="connsiteY1"/>
              </a:cxn>
              <a:cxn ang="0">
                <a:pos x="connsiteX2" y="connsiteY2"/>
              </a:cxn>
              <a:cxn ang="0">
                <a:pos x="connsiteX3" y="connsiteY3"/>
              </a:cxn>
            </a:cxnLst>
            <a:rect l="l" t="t" r="r" b="b"/>
            <a:pathLst>
              <a:path w="1139943" h="603101">
                <a:moveTo>
                  <a:pt x="573886" y="0"/>
                </a:moveTo>
                <a:cubicBezTo>
                  <a:pt x="248040" y="220617"/>
                  <a:pt x="-77806" y="441234"/>
                  <a:pt x="16537" y="539931"/>
                </a:cubicBezTo>
                <a:cubicBezTo>
                  <a:pt x="110880" y="638628"/>
                  <a:pt x="1139943" y="592183"/>
                  <a:pt x="1139943" y="592183"/>
                </a:cubicBezTo>
                <a:lnTo>
                  <a:pt x="1139943" y="592183"/>
                </a:lnTo>
              </a:path>
            </a:pathLst>
          </a:custGeom>
          <a:noFill/>
          <a:ln w="57150">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9FF7491-E46F-2D16-8BAD-5E6F44AA812B}"/>
              </a:ext>
            </a:extLst>
          </p:cNvPr>
          <p:cNvSpPr txBox="1"/>
          <p:nvPr/>
        </p:nvSpPr>
        <p:spPr>
          <a:xfrm>
            <a:off x="6254496" y="5470477"/>
            <a:ext cx="4382620" cy="646331"/>
          </a:xfrm>
          <a:prstGeom prst="rect">
            <a:avLst/>
          </a:prstGeom>
          <a:noFill/>
        </p:spPr>
        <p:txBody>
          <a:bodyPr wrap="square" rtlCol="0">
            <a:spAutoFit/>
          </a:bodyPr>
          <a:lstStyle/>
          <a:p>
            <a:pPr algn="ctr"/>
            <a:r>
              <a:rPr lang="en-US" dirty="0">
                <a:solidFill>
                  <a:srgbClr val="FF0000"/>
                </a:solidFill>
              </a:rPr>
              <a:t>This is a population standard deviation, b/c it is a data point from the population</a:t>
            </a:r>
          </a:p>
        </p:txBody>
      </p:sp>
      <p:cxnSp>
        <p:nvCxnSpPr>
          <p:cNvPr id="18" name="Straight Arrow Connector 17">
            <a:extLst>
              <a:ext uri="{FF2B5EF4-FFF2-40B4-BE49-F238E27FC236}">
                <a16:creationId xmlns:a16="http://schemas.microsoft.com/office/drawing/2014/main" id="{F107E43D-FD2D-8460-D5AC-D06EDCCA5550}"/>
              </a:ext>
            </a:extLst>
          </p:cNvPr>
          <p:cNvCxnSpPr/>
          <p:nvPr/>
        </p:nvCxnSpPr>
        <p:spPr>
          <a:xfrm flipH="1">
            <a:off x="5313668" y="5953760"/>
            <a:ext cx="1097292" cy="482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99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14A1E7-956E-142B-90C9-5A4A506475FB}"/>
              </a:ext>
            </a:extLst>
          </p:cNvPr>
          <p:cNvSpPr txBox="1">
            <a:spLocks/>
          </p:cNvSpPr>
          <p:nvPr/>
        </p:nvSpPr>
        <p:spPr>
          <a:xfrm>
            <a:off x="609600" y="39501"/>
            <a:ext cx="2926080" cy="761682"/>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r>
              <a:rPr lang="en-US"/>
              <a:t>Proof for </a:t>
            </a:r>
            <a:endParaRPr lang="en-US" dirty="0"/>
          </a:p>
        </p:txBody>
      </p:sp>
      <p:graphicFrame>
        <p:nvGraphicFramePr>
          <p:cNvPr id="5" name="Object 4">
            <a:extLst>
              <a:ext uri="{FF2B5EF4-FFF2-40B4-BE49-F238E27FC236}">
                <a16:creationId xmlns:a16="http://schemas.microsoft.com/office/drawing/2014/main" id="{FD43041D-3E23-5B35-9810-505D2AE78AA4}"/>
              </a:ext>
            </a:extLst>
          </p:cNvPr>
          <p:cNvGraphicFramePr>
            <a:graphicFrameLocks noChangeAspect="1"/>
          </p:cNvGraphicFramePr>
          <p:nvPr>
            <p:extLst>
              <p:ext uri="{D42A27DB-BD31-4B8C-83A1-F6EECF244321}">
                <p14:modId xmlns:p14="http://schemas.microsoft.com/office/powerpoint/2010/main" val="2152043277"/>
              </p:ext>
            </p:extLst>
          </p:nvPr>
        </p:nvGraphicFramePr>
        <p:xfrm>
          <a:off x="2894193" y="39501"/>
          <a:ext cx="1387475" cy="995362"/>
        </p:xfrm>
        <a:graphic>
          <a:graphicData uri="http://schemas.openxmlformats.org/presentationml/2006/ole">
            <mc:AlternateContent xmlns:mc="http://schemas.openxmlformats.org/markup-compatibility/2006">
              <mc:Choice xmlns:v="urn:schemas-microsoft-com:vml" Requires="v">
                <p:oleObj name="Equation" r:id="rId2" imgW="583920" imgH="419040" progId="Equation.DSMT4">
                  <p:embed/>
                </p:oleObj>
              </mc:Choice>
              <mc:Fallback>
                <p:oleObj name="Equation" r:id="rId2" imgW="583920" imgH="419040" progId="Equation.DSMT4">
                  <p:embed/>
                  <p:pic>
                    <p:nvPicPr>
                      <p:cNvPr id="5" name="Object 4">
                        <a:extLst>
                          <a:ext uri="{FF2B5EF4-FFF2-40B4-BE49-F238E27FC236}">
                            <a16:creationId xmlns:a16="http://schemas.microsoft.com/office/drawing/2014/main" id="{FD43041D-3E23-5B35-9810-505D2AE78AA4}"/>
                          </a:ext>
                        </a:extLst>
                      </p:cNvPr>
                      <p:cNvPicPr>
                        <a:picLocks noChangeAspect="1" noChangeArrowheads="1"/>
                      </p:cNvPicPr>
                      <p:nvPr/>
                    </p:nvPicPr>
                    <p:blipFill>
                      <a:blip r:embed="rId3"/>
                      <a:srcRect/>
                      <a:stretch>
                        <a:fillRect/>
                      </a:stretch>
                    </p:blipFill>
                    <p:spPr bwMode="auto">
                      <a:xfrm>
                        <a:off x="2894193" y="39501"/>
                        <a:ext cx="138747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6BC3A7C-A459-64AE-447A-78AA41BA9C33}"/>
                  </a:ext>
                </a:extLst>
              </p:cNvPr>
              <p:cNvSpPr txBox="1">
                <a:spLocks/>
              </p:cNvSpPr>
              <p:nvPr/>
            </p:nvSpPr>
            <p:spPr bwMode="auto">
              <a:xfrm>
                <a:off x="166184" y="1123737"/>
                <a:ext cx="11314615" cy="901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standard deviation of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a:t> is an average, so take the standard deviation of the sum of the terms and divide that by ‘n”</a:t>
                </a:r>
                <a:endParaRPr lang="en-US" sz="2900" i="1" dirty="0"/>
              </a:p>
            </p:txBody>
          </p:sp>
        </mc:Choice>
        <mc:Fallback xmlns="">
          <p:sp>
            <p:nvSpPr>
              <p:cNvPr id="6" name="Content Placeholder 2">
                <a:extLst>
                  <a:ext uri="{FF2B5EF4-FFF2-40B4-BE49-F238E27FC236}">
                    <a16:creationId xmlns:a16="http://schemas.microsoft.com/office/drawing/2014/main" id="{56BC3A7C-A459-64AE-447A-78AA41BA9C33}"/>
                  </a:ext>
                </a:extLst>
              </p:cNvPr>
              <p:cNvSpPr txBox="1">
                <a:spLocks noRot="1" noChangeAspect="1" noMove="1" noResize="1" noEditPoints="1" noAdjustHandles="1" noChangeArrowheads="1" noChangeShapeType="1" noTextEdit="1"/>
              </p:cNvSpPr>
              <p:nvPr/>
            </p:nvSpPr>
            <p:spPr bwMode="auto">
              <a:xfrm>
                <a:off x="166184" y="1123737"/>
                <a:ext cx="11314615" cy="901022"/>
              </a:xfrm>
              <a:prstGeom prst="rect">
                <a:avLst/>
              </a:prstGeom>
              <a:blipFill>
                <a:blip r:embed="rId4"/>
                <a:stretch>
                  <a:fillRect l="-216" t="-5405"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E73927A6-AE62-4910-B114-7BD0341BD9BF}"/>
              </a:ext>
            </a:extLst>
          </p:cNvPr>
          <p:cNvGraphicFramePr>
            <a:graphicFrameLocks noChangeAspect="1"/>
          </p:cNvGraphicFramePr>
          <p:nvPr>
            <p:extLst>
              <p:ext uri="{D42A27DB-BD31-4B8C-83A1-F6EECF244321}">
                <p14:modId xmlns:p14="http://schemas.microsoft.com/office/powerpoint/2010/main" val="3283520125"/>
              </p:ext>
            </p:extLst>
          </p:nvPr>
        </p:nvGraphicFramePr>
        <p:xfrm>
          <a:off x="1911531" y="2147888"/>
          <a:ext cx="3352800" cy="1128712"/>
        </p:xfrm>
        <a:graphic>
          <a:graphicData uri="http://schemas.openxmlformats.org/presentationml/2006/ole">
            <mc:AlternateContent xmlns:mc="http://schemas.openxmlformats.org/markup-compatibility/2006">
              <mc:Choice xmlns:v="urn:schemas-microsoft-com:vml" Requires="v">
                <p:oleObj name="Equation" r:id="rId5" imgW="1168200" imgH="393480" progId="Equation.DSMT4">
                  <p:embed/>
                </p:oleObj>
              </mc:Choice>
              <mc:Fallback>
                <p:oleObj name="Equation" r:id="rId5" imgW="1168200" imgH="393480" progId="Equation.DSMT4">
                  <p:embed/>
                  <p:pic>
                    <p:nvPicPr>
                      <p:cNvPr id="7" name="Object 6">
                        <a:extLst>
                          <a:ext uri="{FF2B5EF4-FFF2-40B4-BE49-F238E27FC236}">
                            <a16:creationId xmlns:a16="http://schemas.microsoft.com/office/drawing/2014/main" id="{E73927A6-AE62-4910-B114-7BD0341BD9BF}"/>
                          </a:ext>
                        </a:extLst>
                      </p:cNvPr>
                      <p:cNvPicPr/>
                      <p:nvPr/>
                    </p:nvPicPr>
                    <p:blipFill>
                      <a:blip r:embed="rId6"/>
                      <a:stretch>
                        <a:fillRect/>
                      </a:stretch>
                    </p:blipFill>
                    <p:spPr>
                      <a:xfrm>
                        <a:off x="1911531" y="2147888"/>
                        <a:ext cx="3352800" cy="11287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5E656D9-1D71-44D6-C914-70555149CA75}"/>
              </a:ext>
            </a:extLst>
          </p:cNvPr>
          <p:cNvGraphicFramePr>
            <a:graphicFrameLocks noChangeAspect="1"/>
          </p:cNvGraphicFramePr>
          <p:nvPr>
            <p:extLst>
              <p:ext uri="{D42A27DB-BD31-4B8C-83A1-F6EECF244321}">
                <p14:modId xmlns:p14="http://schemas.microsoft.com/office/powerpoint/2010/main" val="3074693915"/>
              </p:ext>
            </p:extLst>
          </p:nvPr>
        </p:nvGraphicFramePr>
        <p:xfrm>
          <a:off x="1911531" y="3581401"/>
          <a:ext cx="2843213" cy="1128712"/>
        </p:xfrm>
        <a:graphic>
          <a:graphicData uri="http://schemas.openxmlformats.org/presentationml/2006/ole">
            <mc:AlternateContent xmlns:mc="http://schemas.openxmlformats.org/markup-compatibility/2006">
              <mc:Choice xmlns:v="urn:schemas-microsoft-com:vml" Requires="v">
                <p:oleObj name="Equation" r:id="rId7" imgW="990360" imgH="393480" progId="Equation.DSMT4">
                  <p:embed/>
                </p:oleObj>
              </mc:Choice>
              <mc:Fallback>
                <p:oleObj name="Equation" r:id="rId7" imgW="990360" imgH="393480" progId="Equation.DSMT4">
                  <p:embed/>
                  <p:pic>
                    <p:nvPicPr>
                      <p:cNvPr id="8" name="Object 7">
                        <a:extLst>
                          <a:ext uri="{FF2B5EF4-FFF2-40B4-BE49-F238E27FC236}">
                            <a16:creationId xmlns:a16="http://schemas.microsoft.com/office/drawing/2014/main" id="{05E656D9-1D71-44D6-C914-70555149CA75}"/>
                          </a:ext>
                        </a:extLst>
                      </p:cNvPr>
                      <p:cNvPicPr/>
                      <p:nvPr/>
                    </p:nvPicPr>
                    <p:blipFill>
                      <a:blip r:embed="rId8"/>
                      <a:stretch>
                        <a:fillRect/>
                      </a:stretch>
                    </p:blipFill>
                    <p:spPr>
                      <a:xfrm>
                        <a:off x="1911531" y="3581401"/>
                        <a:ext cx="2843213" cy="11287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53E1F17-5BB9-AB9E-E18F-E2E70CE7EFB7}"/>
              </a:ext>
            </a:extLst>
          </p:cNvPr>
          <p:cNvGraphicFramePr>
            <a:graphicFrameLocks noChangeAspect="1"/>
          </p:cNvGraphicFramePr>
          <p:nvPr>
            <p:extLst>
              <p:ext uri="{D42A27DB-BD31-4B8C-83A1-F6EECF244321}">
                <p14:modId xmlns:p14="http://schemas.microsoft.com/office/powerpoint/2010/main" val="3389373197"/>
              </p:ext>
            </p:extLst>
          </p:nvPr>
        </p:nvGraphicFramePr>
        <p:xfrm>
          <a:off x="4714761" y="3526632"/>
          <a:ext cx="1385888" cy="1238250"/>
        </p:xfrm>
        <a:graphic>
          <a:graphicData uri="http://schemas.openxmlformats.org/presentationml/2006/ole">
            <mc:AlternateContent xmlns:mc="http://schemas.openxmlformats.org/markup-compatibility/2006">
              <mc:Choice xmlns:v="urn:schemas-microsoft-com:vml" Requires="v">
                <p:oleObj name="Equation" r:id="rId9" imgW="482400" imgH="431640" progId="Equation.DSMT4">
                  <p:embed/>
                </p:oleObj>
              </mc:Choice>
              <mc:Fallback>
                <p:oleObj name="Equation" r:id="rId9" imgW="482400" imgH="431640" progId="Equation.DSMT4">
                  <p:embed/>
                  <p:pic>
                    <p:nvPicPr>
                      <p:cNvPr id="9" name="Object 8">
                        <a:extLst>
                          <a:ext uri="{FF2B5EF4-FFF2-40B4-BE49-F238E27FC236}">
                            <a16:creationId xmlns:a16="http://schemas.microsoft.com/office/drawing/2014/main" id="{753E1F17-5BB9-AB9E-E18F-E2E70CE7EFB7}"/>
                          </a:ext>
                        </a:extLst>
                      </p:cNvPr>
                      <p:cNvPicPr/>
                      <p:nvPr/>
                    </p:nvPicPr>
                    <p:blipFill>
                      <a:blip r:embed="rId10"/>
                      <a:stretch>
                        <a:fillRect/>
                      </a:stretch>
                    </p:blipFill>
                    <p:spPr>
                      <a:xfrm>
                        <a:off x="4714761" y="3526632"/>
                        <a:ext cx="1385888" cy="1238250"/>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CEEB8ACA-C762-AC97-6B3C-B59479364EEE}"/>
              </a:ext>
            </a:extLst>
          </p:cNvPr>
          <p:cNvCxnSpPr/>
          <p:nvPr/>
        </p:nvCxnSpPr>
        <p:spPr>
          <a:xfrm flipV="1">
            <a:off x="5264331" y="3642361"/>
            <a:ext cx="467360" cy="3251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19D4B0-D6EF-F0FE-A31B-2E61DA629512}"/>
              </a:ext>
            </a:extLst>
          </p:cNvPr>
          <p:cNvCxnSpPr/>
          <p:nvPr/>
        </p:nvCxnSpPr>
        <p:spPr>
          <a:xfrm flipV="1">
            <a:off x="5358356" y="4430714"/>
            <a:ext cx="467360" cy="32512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B41E9555-1636-AF80-CA45-2416F2BD3193}"/>
              </a:ext>
            </a:extLst>
          </p:cNvPr>
          <p:cNvGraphicFramePr>
            <a:graphicFrameLocks noChangeAspect="1"/>
          </p:cNvGraphicFramePr>
          <p:nvPr>
            <p:extLst>
              <p:ext uri="{D42A27DB-BD31-4B8C-83A1-F6EECF244321}">
                <p14:modId xmlns:p14="http://schemas.microsoft.com/office/powerpoint/2010/main" val="1529128319"/>
              </p:ext>
            </p:extLst>
          </p:nvPr>
        </p:nvGraphicFramePr>
        <p:xfrm>
          <a:off x="6097451" y="3584547"/>
          <a:ext cx="1095375" cy="1201738"/>
        </p:xfrm>
        <a:graphic>
          <a:graphicData uri="http://schemas.openxmlformats.org/presentationml/2006/ole">
            <mc:AlternateContent xmlns:mc="http://schemas.openxmlformats.org/markup-compatibility/2006">
              <mc:Choice xmlns:v="urn:schemas-microsoft-com:vml" Requires="v">
                <p:oleObj name="Equation" r:id="rId11" imgW="380880" imgH="419040" progId="Equation.DSMT4">
                  <p:embed/>
                </p:oleObj>
              </mc:Choice>
              <mc:Fallback>
                <p:oleObj name="Equation" r:id="rId11" imgW="380880" imgH="419040" progId="Equation.DSMT4">
                  <p:embed/>
                  <p:pic>
                    <p:nvPicPr>
                      <p:cNvPr id="13" name="Object 12">
                        <a:extLst>
                          <a:ext uri="{FF2B5EF4-FFF2-40B4-BE49-F238E27FC236}">
                            <a16:creationId xmlns:a16="http://schemas.microsoft.com/office/drawing/2014/main" id="{B41E9555-1636-AF80-CA45-2416F2BD3193}"/>
                          </a:ext>
                        </a:extLst>
                      </p:cNvPr>
                      <p:cNvPicPr/>
                      <p:nvPr/>
                    </p:nvPicPr>
                    <p:blipFill>
                      <a:blip r:embed="rId12"/>
                      <a:stretch>
                        <a:fillRect/>
                      </a:stretch>
                    </p:blipFill>
                    <p:spPr>
                      <a:xfrm>
                        <a:off x="6097451" y="3584547"/>
                        <a:ext cx="1095375" cy="120173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8C69AA5-5CA7-7C64-3162-2D89382E7ED5}"/>
              </a:ext>
            </a:extLst>
          </p:cNvPr>
          <p:cNvGraphicFramePr>
            <a:graphicFrameLocks noChangeAspect="1"/>
          </p:cNvGraphicFramePr>
          <p:nvPr>
            <p:extLst>
              <p:ext uri="{D42A27DB-BD31-4B8C-83A1-F6EECF244321}">
                <p14:modId xmlns:p14="http://schemas.microsoft.com/office/powerpoint/2010/main" val="3502181339"/>
              </p:ext>
            </p:extLst>
          </p:nvPr>
        </p:nvGraphicFramePr>
        <p:xfrm>
          <a:off x="3206039" y="4871563"/>
          <a:ext cx="2461057" cy="1765540"/>
        </p:xfrm>
        <a:graphic>
          <a:graphicData uri="http://schemas.openxmlformats.org/presentationml/2006/ole">
            <mc:AlternateContent xmlns:mc="http://schemas.openxmlformats.org/markup-compatibility/2006">
              <mc:Choice xmlns:v="urn:schemas-microsoft-com:vml" Requires="v">
                <p:oleObj name="Equation" r:id="rId2" imgW="583920" imgH="419040" progId="Equation.DSMT4">
                  <p:embed/>
                </p:oleObj>
              </mc:Choice>
              <mc:Fallback>
                <p:oleObj name="Equation" r:id="rId2" imgW="583920" imgH="419040" progId="Equation.DSMT4">
                  <p:embed/>
                  <p:pic>
                    <p:nvPicPr>
                      <p:cNvPr id="14" name="Object 13">
                        <a:extLst>
                          <a:ext uri="{FF2B5EF4-FFF2-40B4-BE49-F238E27FC236}">
                            <a16:creationId xmlns:a16="http://schemas.microsoft.com/office/drawing/2014/main" id="{08C69AA5-5CA7-7C64-3162-2D89382E7ED5}"/>
                          </a:ext>
                        </a:extLst>
                      </p:cNvPr>
                      <p:cNvPicPr>
                        <a:picLocks noChangeAspect="1" noChangeArrowheads="1"/>
                      </p:cNvPicPr>
                      <p:nvPr/>
                    </p:nvPicPr>
                    <p:blipFill>
                      <a:blip r:embed="rId3"/>
                      <a:srcRect/>
                      <a:stretch>
                        <a:fillRect/>
                      </a:stretch>
                    </p:blipFill>
                    <p:spPr bwMode="auto">
                      <a:xfrm>
                        <a:off x="3206039" y="4871563"/>
                        <a:ext cx="2461057" cy="17655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1349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FD07-81B8-7274-BCD6-09C1178B0061}"/>
              </a:ext>
            </a:extLst>
          </p:cNvPr>
          <p:cNvSpPr>
            <a:spLocks noGrp="1"/>
          </p:cNvSpPr>
          <p:nvPr>
            <p:ph type="title"/>
          </p:nvPr>
        </p:nvSpPr>
        <p:spPr>
          <a:xfrm>
            <a:off x="592182" y="167038"/>
            <a:ext cx="9956800" cy="561385"/>
          </a:xfrm>
        </p:spPr>
        <p:txBody>
          <a:bodyPr/>
          <a:lstStyle/>
          <a:p>
            <a:r>
              <a:rPr lang="en-US" dirty="0"/>
              <a:t>Sample Proportions and Population Proportions:</a:t>
            </a:r>
          </a:p>
        </p:txBody>
      </p:sp>
      <p:sp>
        <p:nvSpPr>
          <p:cNvPr id="3" name="Content Placeholder 2">
            <a:extLst>
              <a:ext uri="{FF2B5EF4-FFF2-40B4-BE49-F238E27FC236}">
                <a16:creationId xmlns:a16="http://schemas.microsoft.com/office/drawing/2014/main" id="{F60F57EA-0AF2-C76F-896B-8B71332B5602}"/>
              </a:ext>
            </a:extLst>
          </p:cNvPr>
          <p:cNvSpPr>
            <a:spLocks noGrp="1"/>
          </p:cNvSpPr>
          <p:nvPr>
            <p:ph sz="quarter" idx="1"/>
          </p:nvPr>
        </p:nvSpPr>
        <p:spPr>
          <a:xfrm>
            <a:off x="148044" y="731516"/>
            <a:ext cx="12131044" cy="2029101"/>
          </a:xfrm>
        </p:spPr>
        <p:txBody>
          <a:bodyPr/>
          <a:lstStyle/>
          <a:p>
            <a:r>
              <a:rPr lang="en-US" sz="2300" dirty="0"/>
              <a:t>From this point on in the lesson, we need to distinguish between “means” vs “proportions” </a:t>
            </a:r>
          </a:p>
          <a:p>
            <a:r>
              <a:rPr lang="en-US" sz="2300" dirty="0"/>
              <a:t>“Means” are used when the Random variable of interest is quantitative value, has a numerical value, or can be counted</a:t>
            </a:r>
          </a:p>
          <a:p>
            <a:r>
              <a:rPr lang="en-US" sz="2300" dirty="0"/>
              <a:t>“Proportions” is used when the random variable of interest is “binary”, the responses from each data value has only two outcomes: True/False, Yes/No</a:t>
            </a:r>
          </a:p>
        </p:txBody>
      </p:sp>
      <p:sp>
        <p:nvSpPr>
          <p:cNvPr id="4" name="Content Placeholder 2">
            <a:extLst>
              <a:ext uri="{FF2B5EF4-FFF2-40B4-BE49-F238E27FC236}">
                <a16:creationId xmlns:a16="http://schemas.microsoft.com/office/drawing/2014/main" id="{9FD00EFA-50B2-C052-E8A2-25BDBE7C1DB2}"/>
              </a:ext>
            </a:extLst>
          </p:cNvPr>
          <p:cNvSpPr txBox="1">
            <a:spLocks/>
          </p:cNvSpPr>
          <p:nvPr/>
        </p:nvSpPr>
        <p:spPr bwMode="auto">
          <a:xfrm>
            <a:off x="148044" y="3211896"/>
            <a:ext cx="11390812" cy="347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300" dirty="0"/>
              <a:t>Proportion can only be when the variable of interest is binary: </a:t>
            </a:r>
          </a:p>
          <a:p>
            <a:pPr lvl="1"/>
            <a:r>
              <a:rPr lang="en-US" sz="2300" dirty="0"/>
              <a:t>Quality control: What proportion of production is defect</a:t>
            </a:r>
          </a:p>
          <a:p>
            <a:pPr lvl="2"/>
            <a:r>
              <a:rPr lang="en-US" sz="2300" dirty="0"/>
              <a:t>Product is good or bad (binary)</a:t>
            </a:r>
          </a:p>
          <a:p>
            <a:pPr lvl="1"/>
            <a:r>
              <a:rPr lang="en-US" sz="2300" dirty="0"/>
              <a:t>Political Polling: What proportion of population approves of govt spending</a:t>
            </a:r>
          </a:p>
          <a:p>
            <a:pPr lvl="2"/>
            <a:r>
              <a:rPr lang="en-US" sz="2300" dirty="0"/>
              <a:t>Each surveyed individual either approves or disapproves</a:t>
            </a:r>
          </a:p>
          <a:p>
            <a:pPr lvl="1"/>
            <a:r>
              <a:rPr lang="en-US" sz="2300" dirty="0"/>
              <a:t>Medical Research: What proportion of population is vaccinated </a:t>
            </a:r>
          </a:p>
          <a:p>
            <a:pPr lvl="2"/>
            <a:r>
              <a:rPr lang="en-US" sz="2300" dirty="0"/>
              <a:t>Each patient is either vaccinated or not vaccinated </a:t>
            </a:r>
          </a:p>
        </p:txBody>
      </p:sp>
    </p:spTree>
    <p:custDataLst>
      <p:tags r:id="rId1"/>
    </p:custDataLst>
    <p:extLst>
      <p:ext uri="{BB962C8B-B14F-4D97-AF65-F5344CB8AC3E}">
        <p14:creationId xmlns:p14="http://schemas.microsoft.com/office/powerpoint/2010/main" val="113246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2812-20DB-4BE5-9B5B-99965BA39A2E}"/>
              </a:ext>
            </a:extLst>
          </p:cNvPr>
          <p:cNvSpPr>
            <a:spLocks noGrp="1"/>
          </p:cNvSpPr>
          <p:nvPr>
            <p:ph type="title"/>
          </p:nvPr>
        </p:nvSpPr>
        <p:spPr>
          <a:xfrm>
            <a:off x="352540" y="30798"/>
            <a:ext cx="10213860" cy="606711"/>
          </a:xfrm>
        </p:spPr>
        <p:txBody>
          <a:bodyPr/>
          <a:lstStyle/>
          <a:p>
            <a:r>
              <a:rPr lang="en-US" dirty="0"/>
              <a:t>When to USE Proportion: </a:t>
            </a:r>
          </a:p>
        </p:txBody>
      </p:sp>
      <p:sp>
        <p:nvSpPr>
          <p:cNvPr id="3" name="Content Placeholder 2">
            <a:extLst>
              <a:ext uri="{FF2B5EF4-FFF2-40B4-BE49-F238E27FC236}">
                <a16:creationId xmlns:a16="http://schemas.microsoft.com/office/drawing/2014/main" id="{32A6AF09-752A-4116-A259-464358545979}"/>
              </a:ext>
            </a:extLst>
          </p:cNvPr>
          <p:cNvSpPr>
            <a:spLocks noGrp="1"/>
          </p:cNvSpPr>
          <p:nvPr>
            <p:ph sz="quarter" idx="1"/>
          </p:nvPr>
        </p:nvSpPr>
        <p:spPr>
          <a:xfrm>
            <a:off x="253388" y="672274"/>
            <a:ext cx="11479576" cy="2035048"/>
          </a:xfrm>
        </p:spPr>
        <p:txBody>
          <a:bodyPr/>
          <a:lstStyle/>
          <a:p>
            <a:r>
              <a:rPr lang="en-CA" altLang="en-US" dirty="0"/>
              <a:t>Proportion is often used when the variable of interest is binary {2 outcomes}</a:t>
            </a:r>
          </a:p>
          <a:p>
            <a:r>
              <a:rPr lang="en-CA" altLang="en-US" dirty="0"/>
              <a:t>If the variable of interest is not binary [count], we would use population mean and sample means</a:t>
            </a:r>
          </a:p>
          <a:p>
            <a:r>
              <a:rPr lang="en-CA" altLang="en-US" dirty="0"/>
              <a:t>When we take a sample, we want to know how many subjects in our sample is a success</a:t>
            </a:r>
          </a:p>
          <a:p>
            <a:endParaRPr lang="en-US" dirty="0"/>
          </a:p>
        </p:txBody>
      </p:sp>
      <p:sp>
        <p:nvSpPr>
          <p:cNvPr id="4" name="Title 1">
            <a:extLst>
              <a:ext uri="{FF2B5EF4-FFF2-40B4-BE49-F238E27FC236}">
                <a16:creationId xmlns:a16="http://schemas.microsoft.com/office/drawing/2014/main" id="{775F6E15-EA86-4D76-A699-6AF72CE37469}"/>
              </a:ext>
            </a:extLst>
          </p:cNvPr>
          <p:cNvSpPr txBox="1">
            <a:spLocks/>
          </p:cNvSpPr>
          <p:nvPr/>
        </p:nvSpPr>
        <p:spPr>
          <a:xfrm>
            <a:off x="936432" y="3407267"/>
            <a:ext cx="8945697" cy="442912"/>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defRPr/>
            </a:pPr>
            <a:r>
              <a:rPr lang="en-CA" sz="2200" dirty="0"/>
              <a:t>Population proportion                 &amp; Sample Proportion</a:t>
            </a:r>
          </a:p>
        </p:txBody>
      </p:sp>
      <p:graphicFrame>
        <p:nvGraphicFramePr>
          <p:cNvPr id="5" name="Object 288">
            <a:extLst>
              <a:ext uri="{FF2B5EF4-FFF2-40B4-BE49-F238E27FC236}">
                <a16:creationId xmlns:a16="http://schemas.microsoft.com/office/drawing/2014/main" id="{4C5770A5-CF80-4D0E-A339-504BD940687B}"/>
              </a:ext>
            </a:extLst>
          </p:cNvPr>
          <p:cNvGraphicFramePr>
            <a:graphicFrameLocks noChangeAspect="1"/>
          </p:cNvGraphicFramePr>
          <p:nvPr>
            <p:extLst>
              <p:ext uri="{D42A27DB-BD31-4B8C-83A1-F6EECF244321}">
                <p14:modId xmlns:p14="http://schemas.microsoft.com/office/powerpoint/2010/main" val="1463807781"/>
              </p:ext>
            </p:extLst>
          </p:nvPr>
        </p:nvGraphicFramePr>
        <p:xfrm>
          <a:off x="8620298" y="3322431"/>
          <a:ext cx="327025" cy="547688"/>
        </p:xfrm>
        <a:graphic>
          <a:graphicData uri="http://schemas.openxmlformats.org/presentationml/2006/ole">
            <mc:AlternateContent xmlns:mc="http://schemas.openxmlformats.org/markup-compatibility/2006">
              <mc:Choice xmlns:v="urn:schemas-microsoft-com:vml" Requires="v">
                <p:oleObj name="Equation" r:id="rId4" imgW="152268" imgH="253780" progId="Equation.DSMT4">
                  <p:embed/>
                </p:oleObj>
              </mc:Choice>
              <mc:Fallback>
                <p:oleObj name="Equation" r:id="rId4" imgW="152268" imgH="253780" progId="Equation.DSMT4">
                  <p:embed/>
                  <p:pic>
                    <p:nvPicPr>
                      <p:cNvPr id="5" name="Object 288">
                        <a:extLst>
                          <a:ext uri="{FF2B5EF4-FFF2-40B4-BE49-F238E27FC236}">
                            <a16:creationId xmlns:a16="http://schemas.microsoft.com/office/drawing/2014/main" id="{4C5770A5-CF80-4D0E-A339-504BD9406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298" y="3322431"/>
                        <a:ext cx="3270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287">
            <a:extLst>
              <a:ext uri="{FF2B5EF4-FFF2-40B4-BE49-F238E27FC236}">
                <a16:creationId xmlns:a16="http://schemas.microsoft.com/office/drawing/2014/main" id="{13B3BE5A-3C8E-4897-8637-3D22574331B2}"/>
              </a:ext>
            </a:extLst>
          </p:cNvPr>
          <p:cNvGraphicFramePr>
            <a:graphicFrameLocks noChangeAspect="1"/>
          </p:cNvGraphicFramePr>
          <p:nvPr>
            <p:extLst>
              <p:ext uri="{D42A27DB-BD31-4B8C-83A1-F6EECF244321}">
                <p14:modId xmlns:p14="http://schemas.microsoft.com/office/powerpoint/2010/main" val="1911227613"/>
              </p:ext>
            </p:extLst>
          </p:nvPr>
        </p:nvGraphicFramePr>
        <p:xfrm>
          <a:off x="4361819" y="3474736"/>
          <a:ext cx="328612" cy="354012"/>
        </p:xfrm>
        <a:graphic>
          <a:graphicData uri="http://schemas.openxmlformats.org/presentationml/2006/ole">
            <mc:AlternateContent xmlns:mc="http://schemas.openxmlformats.org/markup-compatibility/2006">
              <mc:Choice xmlns:v="urn:schemas-microsoft-com:vml" Requires="v">
                <p:oleObj name="Equation" r:id="rId6" imgW="152268" imgH="164957" progId="Equation.DSMT4">
                  <p:embed/>
                </p:oleObj>
              </mc:Choice>
              <mc:Fallback>
                <p:oleObj name="Equation" r:id="rId6" imgW="152268" imgH="164957" progId="Equation.DSMT4">
                  <p:embed/>
                  <p:pic>
                    <p:nvPicPr>
                      <p:cNvPr id="6" name="Object 287">
                        <a:extLst>
                          <a:ext uri="{FF2B5EF4-FFF2-40B4-BE49-F238E27FC236}">
                            <a16:creationId xmlns:a16="http://schemas.microsoft.com/office/drawing/2014/main" id="{13B3BE5A-3C8E-4897-8637-3D2257433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1819" y="3474736"/>
                        <a:ext cx="3286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1B9834B2-98E2-70D0-81E0-4798D4A85994}"/>
                  </a:ext>
                </a:extLst>
              </p:cNvPr>
              <p:cNvSpPr txBox="1">
                <a:spLocks/>
              </p:cNvSpPr>
              <p:nvPr/>
            </p:nvSpPr>
            <p:spPr bwMode="auto">
              <a:xfrm>
                <a:off x="174167" y="2795999"/>
                <a:ext cx="11390812" cy="670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Goal: Use our sample proportions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 </m:t>
                    </m:r>
                  </m:oMath>
                </a14:m>
                <a:r>
                  <a:rPr lang="en-US" dirty="0"/>
                  <a:t>to estimate the population proportion </a:t>
                </a:r>
                <a:r>
                  <a:rPr lang="en-US" i="1" dirty="0"/>
                  <a:t>p</a:t>
                </a:r>
              </a:p>
            </p:txBody>
          </p:sp>
        </mc:Choice>
        <mc:Fallback xmlns="">
          <p:sp>
            <p:nvSpPr>
              <p:cNvPr id="8" name="Content Placeholder 2">
                <a:extLst>
                  <a:ext uri="{FF2B5EF4-FFF2-40B4-BE49-F238E27FC236}">
                    <a16:creationId xmlns:a16="http://schemas.microsoft.com/office/drawing/2014/main" id="{1B9834B2-98E2-70D0-81E0-4798D4A85994}"/>
                  </a:ext>
                </a:extLst>
              </p:cNvPr>
              <p:cNvSpPr txBox="1">
                <a:spLocks noRot="1" noChangeAspect="1" noMove="1" noResize="1" noEditPoints="1" noAdjustHandles="1" noChangeArrowheads="1" noChangeShapeType="1" noTextEdit="1"/>
              </p:cNvSpPr>
              <p:nvPr/>
            </p:nvSpPr>
            <p:spPr bwMode="auto">
              <a:xfrm>
                <a:off x="174167" y="2795999"/>
                <a:ext cx="11390812" cy="670550"/>
              </a:xfrm>
              <a:prstGeom prst="rect">
                <a:avLst/>
              </a:prstGeom>
              <a:blipFill>
                <a:blip r:embed="rId8"/>
                <a:stretch>
                  <a:fillRect l="-268" t="-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9" name="Object 288">
            <a:extLst>
              <a:ext uri="{FF2B5EF4-FFF2-40B4-BE49-F238E27FC236}">
                <a16:creationId xmlns:a16="http://schemas.microsoft.com/office/drawing/2014/main" id="{3A4A2B79-28A1-6C1E-563F-2AC624CEAE3F}"/>
              </a:ext>
            </a:extLst>
          </p:cNvPr>
          <p:cNvGraphicFramePr>
            <a:graphicFrameLocks noChangeAspect="1"/>
          </p:cNvGraphicFramePr>
          <p:nvPr>
            <p:extLst>
              <p:ext uri="{D42A27DB-BD31-4B8C-83A1-F6EECF244321}">
                <p14:modId xmlns:p14="http://schemas.microsoft.com/office/powerpoint/2010/main" val="3155046215"/>
              </p:ext>
            </p:extLst>
          </p:nvPr>
        </p:nvGraphicFramePr>
        <p:xfrm>
          <a:off x="2948168" y="4150924"/>
          <a:ext cx="1154724" cy="1123726"/>
        </p:xfrm>
        <a:graphic>
          <a:graphicData uri="http://schemas.openxmlformats.org/presentationml/2006/ole">
            <mc:AlternateContent xmlns:mc="http://schemas.openxmlformats.org/markup-compatibility/2006">
              <mc:Choice xmlns:v="urn:schemas-microsoft-com:vml" Requires="v">
                <p:oleObj name="Equation" r:id="rId9" imgW="406048" imgH="393359" progId="Equation.DSMT4">
                  <p:embed/>
                </p:oleObj>
              </mc:Choice>
              <mc:Fallback>
                <p:oleObj name="Equation" r:id="rId9" imgW="406048" imgH="393359" progId="Equation.DSMT4">
                  <p:embed/>
                  <p:pic>
                    <p:nvPicPr>
                      <p:cNvPr id="9" name="Object 288">
                        <a:extLst>
                          <a:ext uri="{FF2B5EF4-FFF2-40B4-BE49-F238E27FC236}">
                            <a16:creationId xmlns:a16="http://schemas.microsoft.com/office/drawing/2014/main" id="{3A4A2B79-28A1-6C1E-563F-2AC624CEAE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168" y="4150924"/>
                        <a:ext cx="1154724" cy="1123726"/>
                      </a:xfrm>
                      <a:prstGeom prst="rect">
                        <a:avLst/>
                      </a:prstGeom>
                      <a:noFill/>
                      <a:ln>
                        <a:noFill/>
                      </a:ln>
                    </p:spPr>
                  </p:pic>
                </p:oleObj>
              </mc:Fallback>
            </mc:AlternateContent>
          </a:graphicData>
        </a:graphic>
      </p:graphicFrame>
      <p:sp>
        <p:nvSpPr>
          <p:cNvPr id="10" name="TextBox 9">
            <a:extLst>
              <a:ext uri="{FF2B5EF4-FFF2-40B4-BE49-F238E27FC236}">
                <a16:creationId xmlns:a16="http://schemas.microsoft.com/office/drawing/2014/main" id="{87911B8E-E8DA-708A-B1C8-8D922AAC8131}"/>
              </a:ext>
            </a:extLst>
          </p:cNvPr>
          <p:cNvSpPr txBox="1">
            <a:spLocks noChangeArrowheads="1"/>
          </p:cNvSpPr>
          <p:nvPr/>
        </p:nvSpPr>
        <p:spPr bwMode="auto">
          <a:xfrm>
            <a:off x="635726" y="4270101"/>
            <a:ext cx="1917021"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000" dirty="0">
                <a:solidFill>
                  <a:srgbClr val="FF0000"/>
                </a:solidFill>
              </a:rPr>
              <a:t>Sample proportion</a:t>
            </a:r>
          </a:p>
        </p:txBody>
      </p:sp>
      <p:sp>
        <p:nvSpPr>
          <p:cNvPr id="11" name="TextBox 10">
            <a:extLst>
              <a:ext uri="{FF2B5EF4-FFF2-40B4-BE49-F238E27FC236}">
                <a16:creationId xmlns:a16="http://schemas.microsoft.com/office/drawing/2014/main" id="{0BA8B438-6DAB-379C-5AAC-DBDF6E92C3A6}"/>
              </a:ext>
            </a:extLst>
          </p:cNvPr>
          <p:cNvSpPr txBox="1">
            <a:spLocks noChangeArrowheads="1"/>
          </p:cNvSpPr>
          <p:nvPr/>
        </p:nvSpPr>
        <p:spPr bwMode="auto">
          <a:xfrm>
            <a:off x="4441181" y="4261392"/>
            <a:ext cx="583493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000" dirty="0">
                <a:solidFill>
                  <a:srgbClr val="FF0000"/>
                </a:solidFill>
              </a:rPr>
              <a:t>“x” : Number of success in your sample</a:t>
            </a:r>
          </a:p>
        </p:txBody>
      </p:sp>
      <p:sp>
        <p:nvSpPr>
          <p:cNvPr id="19" name="TextBox 18">
            <a:extLst>
              <a:ext uri="{FF2B5EF4-FFF2-40B4-BE49-F238E27FC236}">
                <a16:creationId xmlns:a16="http://schemas.microsoft.com/office/drawing/2014/main" id="{ADA88186-7DD6-1B67-7605-F67D935E7A1C}"/>
              </a:ext>
            </a:extLst>
          </p:cNvPr>
          <p:cNvSpPr txBox="1">
            <a:spLocks noChangeArrowheads="1"/>
          </p:cNvSpPr>
          <p:nvPr/>
        </p:nvSpPr>
        <p:spPr bwMode="auto">
          <a:xfrm>
            <a:off x="5055326" y="4834547"/>
            <a:ext cx="522078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“n” : The size of your sample</a:t>
            </a:r>
          </a:p>
        </p:txBody>
      </p:sp>
      <p:sp>
        <p:nvSpPr>
          <p:cNvPr id="20" name="Rectangle 19">
            <a:extLst>
              <a:ext uri="{FF2B5EF4-FFF2-40B4-BE49-F238E27FC236}">
                <a16:creationId xmlns:a16="http://schemas.microsoft.com/office/drawing/2014/main" id="{CEAC766A-B96B-3ECA-864C-088086C14723}"/>
              </a:ext>
            </a:extLst>
          </p:cNvPr>
          <p:cNvSpPr/>
          <p:nvPr/>
        </p:nvSpPr>
        <p:spPr>
          <a:xfrm>
            <a:off x="2791885" y="4184815"/>
            <a:ext cx="1410159" cy="11237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615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P spid="11"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A7A9994-E7CF-21A7-A059-1AF1A793C3D0}"/>
              </a:ext>
            </a:extLst>
          </p:cNvPr>
          <p:cNvSpPr txBox="1">
            <a:spLocks/>
          </p:cNvSpPr>
          <p:nvPr/>
        </p:nvSpPr>
        <p:spPr bwMode="auto">
          <a:xfrm>
            <a:off x="238279" y="373788"/>
            <a:ext cx="11457542" cy="85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altLang="en-US" sz="2100" dirty="0"/>
              <a:t>Ex: 30% of Canadian families have cats.  We took a sample of 10,000 families and 2500 of them own at least one cat.  What is the population and sample proportions?</a:t>
            </a:r>
          </a:p>
        </p:txBody>
      </p:sp>
      <p:graphicFrame>
        <p:nvGraphicFramePr>
          <p:cNvPr id="5" name="Object 287">
            <a:extLst>
              <a:ext uri="{FF2B5EF4-FFF2-40B4-BE49-F238E27FC236}">
                <a16:creationId xmlns:a16="http://schemas.microsoft.com/office/drawing/2014/main" id="{27FC020A-E2D9-BB01-065F-A089CD4B35B4}"/>
              </a:ext>
            </a:extLst>
          </p:cNvPr>
          <p:cNvGraphicFramePr>
            <a:graphicFrameLocks noChangeAspect="1"/>
          </p:cNvGraphicFramePr>
          <p:nvPr>
            <p:extLst>
              <p:ext uri="{D42A27DB-BD31-4B8C-83A1-F6EECF244321}">
                <p14:modId xmlns:p14="http://schemas.microsoft.com/office/powerpoint/2010/main" val="541278085"/>
              </p:ext>
            </p:extLst>
          </p:nvPr>
        </p:nvGraphicFramePr>
        <p:xfrm>
          <a:off x="1305922" y="1338720"/>
          <a:ext cx="1204913" cy="434975"/>
        </p:xfrm>
        <a:graphic>
          <a:graphicData uri="http://schemas.openxmlformats.org/presentationml/2006/ole">
            <mc:AlternateContent xmlns:mc="http://schemas.openxmlformats.org/markup-compatibility/2006">
              <mc:Choice xmlns:v="urn:schemas-microsoft-com:vml" Requires="v">
                <p:oleObj name="Equation" r:id="rId4" imgW="558558" imgH="203112" progId="Equation.DSMT4">
                  <p:embed/>
                </p:oleObj>
              </mc:Choice>
              <mc:Fallback>
                <p:oleObj name="Equation" r:id="rId4" imgW="558558" imgH="203112" progId="Equation.DSMT4">
                  <p:embed/>
                  <p:pic>
                    <p:nvPicPr>
                      <p:cNvPr id="5" name="Object 287">
                        <a:extLst>
                          <a:ext uri="{FF2B5EF4-FFF2-40B4-BE49-F238E27FC236}">
                            <a16:creationId xmlns:a16="http://schemas.microsoft.com/office/drawing/2014/main" id="{27FC020A-E2D9-BB01-065F-A089CD4B35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922" y="1338720"/>
                        <a:ext cx="12049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288">
            <a:extLst>
              <a:ext uri="{FF2B5EF4-FFF2-40B4-BE49-F238E27FC236}">
                <a16:creationId xmlns:a16="http://schemas.microsoft.com/office/drawing/2014/main" id="{949BE44E-1B02-A3BA-D6FF-63900378D062}"/>
              </a:ext>
            </a:extLst>
          </p:cNvPr>
          <p:cNvGraphicFramePr>
            <a:graphicFrameLocks noChangeAspect="1"/>
          </p:cNvGraphicFramePr>
          <p:nvPr>
            <p:extLst>
              <p:ext uri="{D42A27DB-BD31-4B8C-83A1-F6EECF244321}">
                <p14:modId xmlns:p14="http://schemas.microsoft.com/office/powerpoint/2010/main" val="2039486732"/>
              </p:ext>
            </p:extLst>
          </p:nvPr>
        </p:nvGraphicFramePr>
        <p:xfrm>
          <a:off x="3401729" y="1212005"/>
          <a:ext cx="2016125" cy="735013"/>
        </p:xfrm>
        <a:graphic>
          <a:graphicData uri="http://schemas.openxmlformats.org/presentationml/2006/ole">
            <mc:AlternateContent xmlns:mc="http://schemas.openxmlformats.org/markup-compatibility/2006">
              <mc:Choice xmlns:v="urn:schemas-microsoft-com:vml" Requires="v">
                <p:oleObj name="Equation" r:id="rId6" imgW="1155700" imgH="419100" progId="Equation.DSMT4">
                  <p:embed/>
                </p:oleObj>
              </mc:Choice>
              <mc:Fallback>
                <p:oleObj name="Equation" r:id="rId6" imgW="1155700" imgH="419100" progId="Equation.DSMT4">
                  <p:embed/>
                  <p:pic>
                    <p:nvPicPr>
                      <p:cNvPr id="6" name="Object 288">
                        <a:extLst>
                          <a:ext uri="{FF2B5EF4-FFF2-40B4-BE49-F238E27FC236}">
                            <a16:creationId xmlns:a16="http://schemas.microsoft.com/office/drawing/2014/main" id="{949BE44E-1B02-A3BA-D6FF-63900378D0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1729" y="1212005"/>
                        <a:ext cx="20161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288">
            <a:extLst>
              <a:ext uri="{FF2B5EF4-FFF2-40B4-BE49-F238E27FC236}">
                <a16:creationId xmlns:a16="http://schemas.microsoft.com/office/drawing/2014/main" id="{FB8F9593-105A-CAE1-A505-8A63FE080DFC}"/>
              </a:ext>
            </a:extLst>
          </p:cNvPr>
          <p:cNvGraphicFramePr>
            <a:graphicFrameLocks noChangeAspect="1"/>
          </p:cNvGraphicFramePr>
          <p:nvPr>
            <p:extLst>
              <p:ext uri="{D42A27DB-BD31-4B8C-83A1-F6EECF244321}">
                <p14:modId xmlns:p14="http://schemas.microsoft.com/office/powerpoint/2010/main" val="443430922"/>
              </p:ext>
            </p:extLst>
          </p:nvPr>
        </p:nvGraphicFramePr>
        <p:xfrm>
          <a:off x="7511459" y="1355346"/>
          <a:ext cx="1154724" cy="1123726"/>
        </p:xfrm>
        <a:graphic>
          <a:graphicData uri="http://schemas.openxmlformats.org/presentationml/2006/ole">
            <mc:AlternateContent xmlns:mc="http://schemas.openxmlformats.org/markup-compatibility/2006">
              <mc:Choice xmlns:v="urn:schemas-microsoft-com:vml" Requires="v">
                <p:oleObj name="Equation" r:id="rId8" imgW="406048" imgH="393359" progId="Equation.DSMT4">
                  <p:embed/>
                </p:oleObj>
              </mc:Choice>
              <mc:Fallback>
                <p:oleObj name="Equation" r:id="rId8" imgW="406048" imgH="393359" progId="Equation.DSMT4">
                  <p:embed/>
                  <p:pic>
                    <p:nvPicPr>
                      <p:cNvPr id="7" name="Object 288">
                        <a:extLst>
                          <a:ext uri="{FF2B5EF4-FFF2-40B4-BE49-F238E27FC236}">
                            <a16:creationId xmlns:a16="http://schemas.microsoft.com/office/drawing/2014/main" id="{FB8F9593-105A-CAE1-A505-8A63FE080D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1459" y="1355346"/>
                        <a:ext cx="1154724" cy="1123726"/>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id="{DA0FC9A7-E62E-2B5D-0DD6-C6B3401DC6A9}"/>
              </a:ext>
            </a:extLst>
          </p:cNvPr>
          <p:cNvSpPr/>
          <p:nvPr/>
        </p:nvSpPr>
        <p:spPr>
          <a:xfrm>
            <a:off x="7355176" y="1389237"/>
            <a:ext cx="1410159" cy="11237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60E0BAC3-AC32-BDF0-6D77-037BD05AF9E1}"/>
              </a:ext>
            </a:extLst>
          </p:cNvPr>
          <p:cNvSpPr txBox="1">
            <a:spLocks/>
          </p:cNvSpPr>
          <p:nvPr/>
        </p:nvSpPr>
        <p:spPr bwMode="auto">
          <a:xfrm>
            <a:off x="202878" y="2837580"/>
            <a:ext cx="11492943" cy="11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indent="0">
              <a:buNone/>
            </a:pPr>
            <a:r>
              <a:rPr lang="en-CA" altLang="en-US" sz="2100" dirty="0"/>
              <a:t>Ex: Canadian families have an average of 1.8 children.  We took a sample of 10,000 families and the sample mean was 2.1 children.  What is the population and sample proportions?</a:t>
            </a:r>
          </a:p>
        </p:txBody>
      </p:sp>
      <p:sp>
        <p:nvSpPr>
          <p:cNvPr id="10" name="TextBox 9">
            <a:extLst>
              <a:ext uri="{FF2B5EF4-FFF2-40B4-BE49-F238E27FC236}">
                <a16:creationId xmlns:a16="http://schemas.microsoft.com/office/drawing/2014/main" id="{2CCA08BA-78EA-5001-E8FD-219270D06F94}"/>
              </a:ext>
            </a:extLst>
          </p:cNvPr>
          <p:cNvSpPr txBox="1"/>
          <p:nvPr/>
        </p:nvSpPr>
        <p:spPr>
          <a:xfrm>
            <a:off x="1020842" y="3871634"/>
            <a:ext cx="9661428" cy="415498"/>
          </a:xfrm>
          <a:prstGeom prst="rect">
            <a:avLst/>
          </a:prstGeom>
          <a:solidFill>
            <a:schemeClr val="bg1"/>
          </a:solidFill>
        </p:spPr>
        <p:txBody>
          <a:bodyPr wrap="square">
            <a:spAutoFit/>
          </a:bodyPr>
          <a:lstStyle/>
          <a:p>
            <a:pPr eaLnBrk="1" hangingPunct="1">
              <a:defRPr/>
            </a:pPr>
            <a:r>
              <a:rPr lang="en-CA" sz="2100" dirty="0">
                <a:solidFill>
                  <a:srgbClr val="FF0000"/>
                </a:solidFill>
                <a:latin typeface="+mj-lt"/>
                <a:cs typeface="Arial" charset="0"/>
              </a:rPr>
              <a:t>You can’t use proportions because the outcomes are NOT binary………</a:t>
            </a:r>
          </a:p>
        </p:txBody>
      </p:sp>
      <p:sp>
        <p:nvSpPr>
          <p:cNvPr id="11" name="TextBox 10">
            <a:extLst>
              <a:ext uri="{FF2B5EF4-FFF2-40B4-BE49-F238E27FC236}">
                <a16:creationId xmlns:a16="http://schemas.microsoft.com/office/drawing/2014/main" id="{C4161ED6-E43D-9F2B-B9F3-0DC7E5643FF4}"/>
              </a:ext>
            </a:extLst>
          </p:cNvPr>
          <p:cNvSpPr txBox="1"/>
          <p:nvPr/>
        </p:nvSpPr>
        <p:spPr>
          <a:xfrm>
            <a:off x="1019004" y="4376578"/>
            <a:ext cx="9661428" cy="415498"/>
          </a:xfrm>
          <a:prstGeom prst="rect">
            <a:avLst/>
          </a:prstGeom>
          <a:solidFill>
            <a:schemeClr val="bg1"/>
          </a:solidFill>
        </p:spPr>
        <p:txBody>
          <a:bodyPr wrap="square">
            <a:spAutoFit/>
          </a:bodyPr>
          <a:lstStyle/>
          <a:p>
            <a:pPr eaLnBrk="1" hangingPunct="1">
              <a:defRPr/>
            </a:pPr>
            <a:r>
              <a:rPr lang="en-CA" sz="2100" dirty="0">
                <a:solidFill>
                  <a:srgbClr val="FF0000"/>
                </a:solidFill>
                <a:latin typeface="+mj-lt"/>
                <a:cs typeface="Arial" charset="0"/>
              </a:rPr>
              <a:t>You can only use Mean!!!</a:t>
            </a:r>
          </a:p>
        </p:txBody>
      </p:sp>
    </p:spTree>
    <p:custDataLst>
      <p:tags r:id="rId1"/>
    </p:custDataLst>
    <p:extLst>
      <p:ext uri="{BB962C8B-B14F-4D97-AF65-F5344CB8AC3E}">
        <p14:creationId xmlns:p14="http://schemas.microsoft.com/office/powerpoint/2010/main" val="193655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5BC7-53F6-4C45-9855-D81C23CFD68B}"/>
              </a:ext>
            </a:extLst>
          </p:cNvPr>
          <p:cNvSpPr>
            <a:spLocks noGrp="1"/>
          </p:cNvSpPr>
          <p:nvPr>
            <p:ph type="title"/>
          </p:nvPr>
        </p:nvSpPr>
        <p:spPr>
          <a:xfrm>
            <a:off x="609600" y="274638"/>
            <a:ext cx="9956800" cy="517842"/>
          </a:xfrm>
        </p:spPr>
        <p:txBody>
          <a:bodyPr>
            <a:normAutofit fontScale="90000"/>
          </a:bodyPr>
          <a:lstStyle/>
          <a:p>
            <a:r>
              <a:rPr lang="en-US" dirty="0"/>
              <a:t>Distribution of Sample Proportion:</a:t>
            </a:r>
          </a:p>
        </p:txBody>
      </p:sp>
      <p:sp>
        <p:nvSpPr>
          <p:cNvPr id="3" name="Content Placeholder 2">
            <a:extLst>
              <a:ext uri="{FF2B5EF4-FFF2-40B4-BE49-F238E27FC236}">
                <a16:creationId xmlns:a16="http://schemas.microsoft.com/office/drawing/2014/main" id="{3480D31C-13B7-4DEE-9DD8-66CC14217E5B}"/>
              </a:ext>
            </a:extLst>
          </p:cNvPr>
          <p:cNvSpPr>
            <a:spLocks noGrp="1"/>
          </p:cNvSpPr>
          <p:nvPr>
            <p:ph sz="quarter" idx="1"/>
          </p:nvPr>
        </p:nvSpPr>
        <p:spPr>
          <a:xfrm>
            <a:off x="325120" y="858520"/>
            <a:ext cx="10982960" cy="563880"/>
          </a:xfrm>
        </p:spPr>
        <p:txBody>
          <a:bodyPr/>
          <a:lstStyle/>
          <a:p>
            <a:r>
              <a:rPr lang="en-US" dirty="0"/>
              <a:t>Revisit: the population proportion “p” is a parameter</a:t>
            </a:r>
          </a:p>
        </p:txBody>
      </p:sp>
      <p:graphicFrame>
        <p:nvGraphicFramePr>
          <p:cNvPr id="4" name="Object 8">
            <a:extLst>
              <a:ext uri="{FF2B5EF4-FFF2-40B4-BE49-F238E27FC236}">
                <a16:creationId xmlns:a16="http://schemas.microsoft.com/office/drawing/2014/main" id="{C4F8FE59-D293-42D9-9560-6FF6DAB5D1CC}"/>
              </a:ext>
            </a:extLst>
          </p:cNvPr>
          <p:cNvGraphicFramePr>
            <a:graphicFrameLocks noChangeAspect="1"/>
          </p:cNvGraphicFramePr>
          <p:nvPr/>
        </p:nvGraphicFramePr>
        <p:xfrm>
          <a:off x="7127240" y="192405"/>
          <a:ext cx="549275" cy="720725"/>
        </p:xfrm>
        <a:graphic>
          <a:graphicData uri="http://schemas.openxmlformats.org/presentationml/2006/ole">
            <mc:AlternateContent xmlns:mc="http://schemas.openxmlformats.org/markup-compatibility/2006">
              <mc:Choice xmlns:v="urn:schemas-microsoft-com:vml" Requires="v">
                <p:oleObj name="Equation" r:id="rId4" imgW="203040" imgH="266400" progId="Equation.DSMT4">
                  <p:embed/>
                </p:oleObj>
              </mc:Choice>
              <mc:Fallback>
                <p:oleObj name="Equation" r:id="rId4" imgW="203040" imgH="266400" progId="Equation.DSMT4">
                  <p:embed/>
                  <p:pic>
                    <p:nvPicPr>
                      <p:cNvPr id="4" name="Object 8">
                        <a:extLst>
                          <a:ext uri="{FF2B5EF4-FFF2-40B4-BE49-F238E27FC236}">
                            <a16:creationId xmlns:a16="http://schemas.microsoft.com/office/drawing/2014/main" id="{C4F8FE59-D293-42D9-9560-6FF6DAB5D1CC}"/>
                          </a:ext>
                        </a:extLst>
                      </p:cNvPr>
                      <p:cNvPicPr>
                        <a:picLocks noChangeAspect="1" noChangeArrowheads="1"/>
                      </p:cNvPicPr>
                      <p:nvPr/>
                    </p:nvPicPr>
                    <p:blipFill>
                      <a:blip r:embed="rId5"/>
                      <a:srcRect/>
                      <a:stretch>
                        <a:fillRect/>
                      </a:stretch>
                    </p:blipFill>
                    <p:spPr bwMode="auto">
                      <a:xfrm>
                        <a:off x="7127240" y="192405"/>
                        <a:ext cx="5492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F8D7360-97E1-4E67-AB62-1739714800C6}"/>
                  </a:ext>
                </a:extLst>
              </p:cNvPr>
              <p:cNvSpPr txBox="1">
                <a:spLocks/>
              </p:cNvSpPr>
              <p:nvPr/>
            </p:nvSpPr>
            <p:spPr bwMode="auto">
              <a:xfrm>
                <a:off x="335280" y="1366520"/>
                <a:ext cx="11348720" cy="563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statistic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is a sample proportion that we obtain from separate samples</a:t>
                </a:r>
              </a:p>
            </p:txBody>
          </p:sp>
        </mc:Choice>
        <mc:Fallback xmlns="">
          <p:sp>
            <p:nvSpPr>
              <p:cNvPr id="5" name="Content Placeholder 2">
                <a:extLst>
                  <a:ext uri="{FF2B5EF4-FFF2-40B4-BE49-F238E27FC236}">
                    <a16:creationId xmlns:a16="http://schemas.microsoft.com/office/drawing/2014/main" id="{4F8D7360-97E1-4E67-AB62-1739714800C6}"/>
                  </a:ext>
                </a:extLst>
              </p:cNvPr>
              <p:cNvSpPr txBox="1">
                <a:spLocks noRot="1" noChangeAspect="1" noMove="1" noResize="1" noEditPoints="1" noAdjustHandles="1" noChangeArrowheads="1" noChangeShapeType="1" noTextEdit="1"/>
              </p:cNvSpPr>
              <p:nvPr/>
            </p:nvSpPr>
            <p:spPr bwMode="auto">
              <a:xfrm>
                <a:off x="335280" y="1366520"/>
                <a:ext cx="11348720" cy="563880"/>
              </a:xfrm>
              <a:prstGeom prst="rect">
                <a:avLst/>
              </a:prstGeom>
              <a:blipFill>
                <a:blip r:embed="rId6"/>
                <a:stretch>
                  <a:fillRect l="-215" t="-8602" b="-53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F11E0767-D7EB-400F-8A2F-57CF22C3695B}"/>
              </a:ext>
            </a:extLst>
          </p:cNvPr>
          <p:cNvPicPr>
            <a:picLocks noChangeAspect="1"/>
          </p:cNvPicPr>
          <p:nvPr/>
        </p:nvPicPr>
        <p:blipFill>
          <a:blip r:embed="rId7"/>
          <a:stretch>
            <a:fillRect/>
          </a:stretch>
        </p:blipFill>
        <p:spPr>
          <a:xfrm>
            <a:off x="6505132" y="4317075"/>
            <a:ext cx="4770755" cy="191706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623EEF0-9274-464F-8540-97AD883AD1DA}"/>
                  </a:ext>
                </a:extLst>
              </p:cNvPr>
              <p:cNvSpPr txBox="1"/>
              <p:nvPr/>
            </p:nvSpPr>
            <p:spPr>
              <a:xfrm>
                <a:off x="7740448" y="3882101"/>
                <a:ext cx="2468639" cy="461665"/>
              </a:xfrm>
              <a:prstGeom prst="rect">
                <a:avLst/>
              </a:prstGeom>
              <a:solidFill>
                <a:schemeClr val="bg1"/>
              </a:solidFill>
            </p:spPr>
            <p:txBody>
              <a:bodyPr wrap="square">
                <a:spAutoFit/>
              </a:bodyPr>
              <a:lstStyle/>
              <a:p>
                <a:pPr eaLnBrk="1" hangingPunct="1">
                  <a:defRPr/>
                </a:pPr>
                <a:r>
                  <a:rPr lang="en-CA" sz="2100" dirty="0">
                    <a:solidFill>
                      <a:srgbClr val="FF0000"/>
                    </a:solidFill>
                    <a:latin typeface="+mj-lt"/>
                    <a:cs typeface="Arial" charset="0"/>
                  </a:rPr>
                  <a:t>Distribution of </a:t>
                </a:r>
                <a14:m>
                  <m:oMath xmlns:m="http://schemas.openxmlformats.org/officeDocument/2006/math">
                    <m:acc>
                      <m:accPr>
                        <m:chr m:val="̂"/>
                        <m:ctrlPr>
                          <a:rPr lang="en-US" sz="2400" i="1" smtClean="0">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𝑝</m:t>
                        </m:r>
                      </m:e>
                    </m:acc>
                  </m:oMath>
                </a14:m>
                <a:endParaRPr lang="en-CA" sz="2100" dirty="0">
                  <a:solidFill>
                    <a:srgbClr val="FF0000"/>
                  </a:solidFill>
                  <a:latin typeface="+mj-lt"/>
                  <a:cs typeface="Arial" charset="0"/>
                </a:endParaRPr>
              </a:p>
            </p:txBody>
          </p:sp>
        </mc:Choice>
        <mc:Fallback xmlns="">
          <p:sp>
            <p:nvSpPr>
              <p:cNvPr id="7" name="TextBox 6">
                <a:extLst>
                  <a:ext uri="{FF2B5EF4-FFF2-40B4-BE49-F238E27FC236}">
                    <a16:creationId xmlns:a16="http://schemas.microsoft.com/office/drawing/2014/main" id="{B623EEF0-9274-464F-8540-97AD883AD1DA}"/>
                  </a:ext>
                </a:extLst>
              </p:cNvPr>
              <p:cNvSpPr txBox="1">
                <a:spLocks noRot="1" noChangeAspect="1" noMove="1" noResize="1" noEditPoints="1" noAdjustHandles="1" noChangeArrowheads="1" noChangeShapeType="1" noTextEdit="1"/>
              </p:cNvSpPr>
              <p:nvPr/>
            </p:nvSpPr>
            <p:spPr>
              <a:xfrm>
                <a:off x="7740448" y="3882101"/>
                <a:ext cx="2468639" cy="461665"/>
              </a:xfrm>
              <a:prstGeom prst="rect">
                <a:avLst/>
              </a:prstGeom>
              <a:blipFill>
                <a:blip r:embed="rId8"/>
                <a:stretch>
                  <a:fillRect l="-2963" t="-1316" r="-4691"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15B5362-11B8-4ED6-B837-388BE2677FF0}"/>
                  </a:ext>
                </a:extLst>
              </p:cNvPr>
              <p:cNvSpPr txBox="1">
                <a:spLocks/>
              </p:cNvSpPr>
              <p:nvPr/>
            </p:nvSpPr>
            <p:spPr bwMode="auto">
              <a:xfrm>
                <a:off x="375920" y="1915160"/>
                <a:ext cx="8656320" cy="939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statistic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is a fraction or percentage, obtained by dividing the number of success over the number of trials</a:t>
                </a:r>
              </a:p>
            </p:txBody>
          </p:sp>
        </mc:Choice>
        <mc:Fallback xmlns="">
          <p:sp>
            <p:nvSpPr>
              <p:cNvPr id="8" name="Content Placeholder 2">
                <a:extLst>
                  <a:ext uri="{FF2B5EF4-FFF2-40B4-BE49-F238E27FC236}">
                    <a16:creationId xmlns:a16="http://schemas.microsoft.com/office/drawing/2014/main" id="{D15B5362-11B8-4ED6-B837-388BE2677FF0}"/>
                  </a:ext>
                </a:extLst>
              </p:cNvPr>
              <p:cNvSpPr txBox="1">
                <a:spLocks noRot="1" noChangeAspect="1" noMove="1" noResize="1" noEditPoints="1" noAdjustHandles="1" noChangeArrowheads="1" noChangeShapeType="1" noTextEdit="1"/>
              </p:cNvSpPr>
              <p:nvPr/>
            </p:nvSpPr>
            <p:spPr bwMode="auto">
              <a:xfrm>
                <a:off x="375920" y="1915160"/>
                <a:ext cx="8656320" cy="939800"/>
              </a:xfrm>
              <a:prstGeom prst="rect">
                <a:avLst/>
              </a:prstGeom>
              <a:blipFill>
                <a:blip r:embed="rId9"/>
                <a:stretch>
                  <a:fillRect l="-352" t="-5195" b="-25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9" name="Object 288">
            <a:extLst>
              <a:ext uri="{FF2B5EF4-FFF2-40B4-BE49-F238E27FC236}">
                <a16:creationId xmlns:a16="http://schemas.microsoft.com/office/drawing/2014/main" id="{3E110941-3A2B-43F7-8C5C-0C0616058044}"/>
              </a:ext>
            </a:extLst>
          </p:cNvPr>
          <p:cNvGraphicFramePr>
            <a:graphicFrameLocks noChangeAspect="1"/>
          </p:cNvGraphicFramePr>
          <p:nvPr/>
        </p:nvGraphicFramePr>
        <p:xfrm>
          <a:off x="9407025" y="1903976"/>
          <a:ext cx="1154724" cy="1123726"/>
        </p:xfrm>
        <a:graphic>
          <a:graphicData uri="http://schemas.openxmlformats.org/presentationml/2006/ole">
            <mc:AlternateContent xmlns:mc="http://schemas.openxmlformats.org/markup-compatibility/2006">
              <mc:Choice xmlns:v="urn:schemas-microsoft-com:vml" Requires="v">
                <p:oleObj name="Equation" r:id="rId10" imgW="406048" imgH="393359" progId="Equation.DSMT4">
                  <p:embed/>
                </p:oleObj>
              </mc:Choice>
              <mc:Fallback>
                <p:oleObj name="Equation" r:id="rId10" imgW="406048" imgH="393359" progId="Equation.DSMT4">
                  <p:embed/>
                  <p:pic>
                    <p:nvPicPr>
                      <p:cNvPr id="9" name="Object 288">
                        <a:extLst>
                          <a:ext uri="{FF2B5EF4-FFF2-40B4-BE49-F238E27FC236}">
                            <a16:creationId xmlns:a16="http://schemas.microsoft.com/office/drawing/2014/main" id="{3E110941-3A2B-43F7-8C5C-0C06160580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07025" y="1903976"/>
                        <a:ext cx="1154724" cy="1123726"/>
                      </a:xfrm>
                      <a:prstGeom prst="rect">
                        <a:avLst/>
                      </a:prstGeom>
                      <a:noFill/>
                      <a:ln>
                        <a:noFill/>
                      </a:ln>
                    </p:spPr>
                  </p:pic>
                </p:oleObj>
              </mc:Fallback>
            </mc:AlternateContent>
          </a:graphicData>
        </a:graphic>
      </p:graphicFrame>
      <p:sp>
        <p:nvSpPr>
          <p:cNvPr id="10" name="Rectangle 9">
            <a:extLst>
              <a:ext uri="{FF2B5EF4-FFF2-40B4-BE49-F238E27FC236}">
                <a16:creationId xmlns:a16="http://schemas.microsoft.com/office/drawing/2014/main" id="{3B0BB7B3-0A98-476B-B47C-50DB95690EED}"/>
              </a:ext>
            </a:extLst>
          </p:cNvPr>
          <p:cNvSpPr/>
          <p:nvPr/>
        </p:nvSpPr>
        <p:spPr>
          <a:xfrm>
            <a:off x="9250742" y="1937867"/>
            <a:ext cx="1410159" cy="11237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31722535-9714-480A-B8F3-6F6CC0EDC140}"/>
                  </a:ext>
                </a:extLst>
              </p:cNvPr>
              <p:cNvSpPr txBox="1">
                <a:spLocks/>
              </p:cNvSpPr>
              <p:nvPr/>
            </p:nvSpPr>
            <p:spPr bwMode="auto">
              <a:xfrm>
                <a:off x="381460" y="2883129"/>
                <a:ext cx="8656319" cy="939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Point #1) The mean of the sampling distribution of all the statistic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is equal to the population proportion “p” </a:t>
                </a:r>
              </a:p>
            </p:txBody>
          </p:sp>
        </mc:Choice>
        <mc:Fallback xmlns="">
          <p:sp>
            <p:nvSpPr>
              <p:cNvPr id="11" name="Content Placeholder 2">
                <a:extLst>
                  <a:ext uri="{FF2B5EF4-FFF2-40B4-BE49-F238E27FC236}">
                    <a16:creationId xmlns:a16="http://schemas.microsoft.com/office/drawing/2014/main" id="{31722535-9714-480A-B8F3-6F6CC0EDC140}"/>
                  </a:ext>
                </a:extLst>
              </p:cNvPr>
              <p:cNvSpPr txBox="1">
                <a:spLocks noRot="1" noChangeAspect="1" noMove="1" noResize="1" noEditPoints="1" noAdjustHandles="1" noChangeArrowheads="1" noChangeShapeType="1" noTextEdit="1"/>
              </p:cNvSpPr>
              <p:nvPr/>
            </p:nvSpPr>
            <p:spPr bwMode="auto">
              <a:xfrm>
                <a:off x="381460" y="2883129"/>
                <a:ext cx="8656319" cy="939800"/>
              </a:xfrm>
              <a:prstGeom prst="rect">
                <a:avLst/>
              </a:prstGeom>
              <a:blipFill>
                <a:blip r:embed="rId12"/>
                <a:stretch>
                  <a:fillRect l="-352" t="-5195" r="-986" b="-25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4" name="Object 8">
            <a:extLst>
              <a:ext uri="{FF2B5EF4-FFF2-40B4-BE49-F238E27FC236}">
                <a16:creationId xmlns:a16="http://schemas.microsoft.com/office/drawing/2014/main" id="{DD630E33-3DFE-410C-BA11-FF6456A49766}"/>
              </a:ext>
            </a:extLst>
          </p:cNvPr>
          <p:cNvGraphicFramePr>
            <a:graphicFrameLocks noChangeAspect="1"/>
          </p:cNvGraphicFramePr>
          <p:nvPr>
            <p:extLst>
              <p:ext uri="{D42A27DB-BD31-4B8C-83A1-F6EECF244321}">
                <p14:modId xmlns:p14="http://schemas.microsoft.com/office/powerpoint/2010/main" val="3587673233"/>
              </p:ext>
            </p:extLst>
          </p:nvPr>
        </p:nvGraphicFramePr>
        <p:xfrm>
          <a:off x="8476807" y="6105871"/>
          <a:ext cx="549275" cy="720725"/>
        </p:xfrm>
        <a:graphic>
          <a:graphicData uri="http://schemas.openxmlformats.org/presentationml/2006/ole">
            <mc:AlternateContent xmlns:mc="http://schemas.openxmlformats.org/markup-compatibility/2006">
              <mc:Choice xmlns:v="urn:schemas-microsoft-com:vml" Requires="v">
                <p:oleObj name="Equation" r:id="rId13" imgW="203040" imgH="266400" progId="Equation.DSMT4">
                  <p:embed/>
                </p:oleObj>
              </mc:Choice>
              <mc:Fallback>
                <p:oleObj name="Equation" r:id="rId13" imgW="203040" imgH="266400" progId="Equation.DSMT4">
                  <p:embed/>
                  <p:pic>
                    <p:nvPicPr>
                      <p:cNvPr id="14" name="Object 8">
                        <a:extLst>
                          <a:ext uri="{FF2B5EF4-FFF2-40B4-BE49-F238E27FC236}">
                            <a16:creationId xmlns:a16="http://schemas.microsoft.com/office/drawing/2014/main" id="{DD630E33-3DFE-410C-BA11-FF6456A49766}"/>
                          </a:ext>
                        </a:extLst>
                      </p:cNvPr>
                      <p:cNvPicPr>
                        <a:picLocks noChangeAspect="1" noChangeArrowheads="1"/>
                      </p:cNvPicPr>
                      <p:nvPr/>
                    </p:nvPicPr>
                    <p:blipFill>
                      <a:blip r:embed="rId5"/>
                      <a:srcRect/>
                      <a:stretch>
                        <a:fillRect/>
                      </a:stretch>
                    </p:blipFill>
                    <p:spPr bwMode="auto">
                      <a:xfrm>
                        <a:off x="8476807" y="6105871"/>
                        <a:ext cx="5492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8">
            <a:extLst>
              <a:ext uri="{FF2B5EF4-FFF2-40B4-BE49-F238E27FC236}">
                <a16:creationId xmlns:a16="http://schemas.microsoft.com/office/drawing/2014/main" id="{08A7158F-180F-4313-A3A1-14004DC05508}"/>
              </a:ext>
            </a:extLst>
          </p:cNvPr>
          <p:cNvGraphicFramePr>
            <a:graphicFrameLocks noChangeAspect="1"/>
          </p:cNvGraphicFramePr>
          <p:nvPr>
            <p:extLst>
              <p:ext uri="{D42A27DB-BD31-4B8C-83A1-F6EECF244321}">
                <p14:modId xmlns:p14="http://schemas.microsoft.com/office/powerpoint/2010/main" val="3784353097"/>
              </p:ext>
            </p:extLst>
          </p:nvPr>
        </p:nvGraphicFramePr>
        <p:xfrm>
          <a:off x="8950200" y="6323359"/>
          <a:ext cx="720725" cy="446087"/>
        </p:xfrm>
        <a:graphic>
          <a:graphicData uri="http://schemas.openxmlformats.org/presentationml/2006/ole">
            <mc:AlternateContent xmlns:mc="http://schemas.openxmlformats.org/markup-compatibility/2006">
              <mc:Choice xmlns:v="urn:schemas-microsoft-com:vml" Requires="v">
                <p:oleObj name="Equation" r:id="rId14" imgW="266400" imgH="164880" progId="Equation.DSMT4">
                  <p:embed/>
                </p:oleObj>
              </mc:Choice>
              <mc:Fallback>
                <p:oleObj name="Equation" r:id="rId14" imgW="266400" imgH="164880" progId="Equation.DSMT4">
                  <p:embed/>
                  <p:pic>
                    <p:nvPicPr>
                      <p:cNvPr id="15" name="Object 8">
                        <a:extLst>
                          <a:ext uri="{FF2B5EF4-FFF2-40B4-BE49-F238E27FC236}">
                            <a16:creationId xmlns:a16="http://schemas.microsoft.com/office/drawing/2014/main" id="{08A7158F-180F-4313-A3A1-14004DC05508}"/>
                          </a:ext>
                        </a:extLst>
                      </p:cNvPr>
                      <p:cNvPicPr>
                        <a:picLocks noChangeAspect="1" noChangeArrowheads="1"/>
                      </p:cNvPicPr>
                      <p:nvPr/>
                    </p:nvPicPr>
                    <p:blipFill>
                      <a:blip r:embed="rId15"/>
                      <a:srcRect/>
                      <a:stretch>
                        <a:fillRect/>
                      </a:stretch>
                    </p:blipFill>
                    <p:spPr bwMode="auto">
                      <a:xfrm>
                        <a:off x="8950200" y="6323359"/>
                        <a:ext cx="720725"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Content Placeholder 2">
            <a:extLst>
              <a:ext uri="{FF2B5EF4-FFF2-40B4-BE49-F238E27FC236}">
                <a16:creationId xmlns:a16="http://schemas.microsoft.com/office/drawing/2014/main" id="{8FE04B61-C23F-49AF-ACEB-FE2BE71C8FC3}"/>
              </a:ext>
            </a:extLst>
          </p:cNvPr>
          <p:cNvSpPr txBox="1">
            <a:spLocks/>
          </p:cNvSpPr>
          <p:nvPr/>
        </p:nvSpPr>
        <p:spPr bwMode="auto">
          <a:xfrm>
            <a:off x="351069" y="3882101"/>
            <a:ext cx="6136640" cy="138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Point #2) The standard error of the sampling distribution is given by the equation below:</a:t>
            </a:r>
          </a:p>
        </p:txBody>
      </p:sp>
      <p:graphicFrame>
        <p:nvGraphicFramePr>
          <p:cNvPr id="17" name="Object 12">
            <a:extLst>
              <a:ext uri="{FF2B5EF4-FFF2-40B4-BE49-F238E27FC236}">
                <a16:creationId xmlns:a16="http://schemas.microsoft.com/office/drawing/2014/main" id="{E9369E7D-45EA-4D54-97A1-7D6BAA142516}"/>
              </a:ext>
            </a:extLst>
          </p:cNvPr>
          <p:cNvGraphicFramePr>
            <a:graphicFrameLocks noChangeAspect="1"/>
          </p:cNvGraphicFramePr>
          <p:nvPr>
            <p:extLst>
              <p:ext uri="{D42A27DB-BD31-4B8C-83A1-F6EECF244321}">
                <p14:modId xmlns:p14="http://schemas.microsoft.com/office/powerpoint/2010/main" val="2595615799"/>
              </p:ext>
            </p:extLst>
          </p:nvPr>
        </p:nvGraphicFramePr>
        <p:xfrm>
          <a:off x="793661" y="5265966"/>
          <a:ext cx="2039937" cy="930275"/>
        </p:xfrm>
        <a:graphic>
          <a:graphicData uri="http://schemas.openxmlformats.org/presentationml/2006/ole">
            <mc:AlternateContent xmlns:mc="http://schemas.openxmlformats.org/markup-compatibility/2006">
              <mc:Choice xmlns:v="urn:schemas-microsoft-com:vml" Requires="v">
                <p:oleObj name="Equation" r:id="rId16" imgW="1028700" imgH="469900" progId="Equation.DSMT4">
                  <p:embed/>
                </p:oleObj>
              </mc:Choice>
              <mc:Fallback>
                <p:oleObj name="Equation" r:id="rId16" imgW="1028700" imgH="469900" progId="Equation.DSMT4">
                  <p:embed/>
                  <p:pic>
                    <p:nvPicPr>
                      <p:cNvPr id="17" name="Object 12">
                        <a:extLst>
                          <a:ext uri="{FF2B5EF4-FFF2-40B4-BE49-F238E27FC236}">
                            <a16:creationId xmlns:a16="http://schemas.microsoft.com/office/drawing/2014/main" id="{E9369E7D-45EA-4D54-97A1-7D6BAA14251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3661" y="5265966"/>
                        <a:ext cx="203993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17">
            <a:extLst>
              <a:ext uri="{FF2B5EF4-FFF2-40B4-BE49-F238E27FC236}">
                <a16:creationId xmlns:a16="http://schemas.microsoft.com/office/drawing/2014/main" id="{3266E0EA-5249-4ECA-B956-43C771FA0458}"/>
              </a:ext>
            </a:extLst>
          </p:cNvPr>
          <p:cNvSpPr/>
          <p:nvPr/>
        </p:nvSpPr>
        <p:spPr>
          <a:xfrm>
            <a:off x="649198" y="5194527"/>
            <a:ext cx="2303463" cy="1150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TextBox 11">
            <a:extLst>
              <a:ext uri="{FF2B5EF4-FFF2-40B4-BE49-F238E27FC236}">
                <a16:creationId xmlns:a16="http://schemas.microsoft.com/office/drawing/2014/main" id="{C9FAA25A-249A-DE05-B1A3-8159653FF62E}"/>
              </a:ext>
            </a:extLst>
          </p:cNvPr>
          <p:cNvSpPr txBox="1"/>
          <p:nvPr/>
        </p:nvSpPr>
        <p:spPr>
          <a:xfrm>
            <a:off x="3077858" y="5139434"/>
            <a:ext cx="3457391" cy="1384995"/>
          </a:xfrm>
          <a:prstGeom prst="rect">
            <a:avLst/>
          </a:prstGeom>
          <a:solidFill>
            <a:schemeClr val="bg1"/>
          </a:solidFill>
        </p:spPr>
        <p:txBody>
          <a:bodyPr wrap="square">
            <a:spAutoFit/>
          </a:bodyPr>
          <a:lstStyle/>
          <a:p>
            <a:pPr eaLnBrk="1" hangingPunct="1">
              <a:defRPr/>
            </a:pPr>
            <a:r>
              <a:rPr lang="en-US" sz="2100" dirty="0">
                <a:solidFill>
                  <a:srgbClr val="FF0000"/>
                </a:solidFill>
                <a:latin typeface="+mj-lt"/>
                <a:cs typeface="Arial" charset="0"/>
              </a:rPr>
              <a:t>Note: we need population proportion to find standard error of the sample distribution</a:t>
            </a:r>
            <a:endParaRPr lang="en-CA" sz="2100" dirty="0">
              <a:solidFill>
                <a:srgbClr val="FF0000"/>
              </a:solidFill>
              <a:latin typeface="+mj-lt"/>
              <a:cs typeface="Arial" charset="0"/>
            </a:endParaRPr>
          </a:p>
        </p:txBody>
      </p:sp>
    </p:spTree>
    <p:custDataLst>
      <p:tags r:id="rId1"/>
    </p:custDataLst>
    <p:extLst>
      <p:ext uri="{BB962C8B-B14F-4D97-AF65-F5344CB8AC3E}">
        <p14:creationId xmlns:p14="http://schemas.microsoft.com/office/powerpoint/2010/main" val="61025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1" grpId="0"/>
      <p:bldP spid="16" grpId="0"/>
      <p:bldP spid="1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DCE8-EFA1-415E-89A7-80365ADAA644}"/>
              </a:ext>
            </a:extLst>
          </p:cNvPr>
          <p:cNvSpPr>
            <a:spLocks noGrp="1"/>
          </p:cNvSpPr>
          <p:nvPr>
            <p:ph type="title"/>
          </p:nvPr>
        </p:nvSpPr>
        <p:spPr>
          <a:xfrm>
            <a:off x="198120" y="-247650"/>
            <a:ext cx="10997884" cy="749379"/>
          </a:xfrm>
        </p:spPr>
        <p:txBody>
          <a:bodyPr>
            <a:normAutofit/>
          </a:bodyPr>
          <a:lstStyle/>
          <a:p>
            <a:r>
              <a:rPr lang="en-US" sz="2500" dirty="0"/>
              <a:t>Conditions for Distribution of Sampling Proportions to be normal</a:t>
            </a:r>
          </a:p>
        </p:txBody>
      </p:sp>
      <p:sp>
        <p:nvSpPr>
          <p:cNvPr id="3" name="Content Placeholder 2">
            <a:extLst>
              <a:ext uri="{FF2B5EF4-FFF2-40B4-BE49-F238E27FC236}">
                <a16:creationId xmlns:a16="http://schemas.microsoft.com/office/drawing/2014/main" id="{22AD11DD-A852-4FA2-9719-B4422499EB13}"/>
              </a:ext>
            </a:extLst>
          </p:cNvPr>
          <p:cNvSpPr>
            <a:spLocks noGrp="1"/>
          </p:cNvSpPr>
          <p:nvPr>
            <p:ph sz="quarter" idx="1"/>
          </p:nvPr>
        </p:nvSpPr>
        <p:spPr>
          <a:xfrm>
            <a:off x="198120" y="568325"/>
            <a:ext cx="11612880" cy="1950720"/>
          </a:xfrm>
        </p:spPr>
        <p:txBody>
          <a:bodyPr/>
          <a:lstStyle/>
          <a:p>
            <a:r>
              <a:rPr lang="en-US" dirty="0"/>
              <a:t>Note: One purpose of using the sampling distribution is to calculate the probability of getting a particular sample proportion and also for testing the population proportion [ch11]</a:t>
            </a:r>
          </a:p>
          <a:p>
            <a:r>
              <a:rPr lang="en-US" dirty="0"/>
              <a:t>To calculate probabilities, the sampling distribution must be normal and these conditions must be met:</a:t>
            </a:r>
          </a:p>
        </p:txBody>
      </p:sp>
      <p:sp>
        <p:nvSpPr>
          <p:cNvPr id="7" name="Content Placeholder 2">
            <a:extLst>
              <a:ext uri="{FF2B5EF4-FFF2-40B4-BE49-F238E27FC236}">
                <a16:creationId xmlns:a16="http://schemas.microsoft.com/office/drawing/2014/main" id="{572B2E08-E8F1-C9AE-BF4A-E393ECE68062}"/>
              </a:ext>
            </a:extLst>
          </p:cNvPr>
          <p:cNvSpPr txBox="1">
            <a:spLocks/>
          </p:cNvSpPr>
          <p:nvPr/>
        </p:nvSpPr>
        <p:spPr bwMode="auto">
          <a:xfrm>
            <a:off x="274827" y="2546700"/>
            <a:ext cx="11440476"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r>
              <a:rPr lang="en-CA" altLang="en-US" sz="2200" dirty="0"/>
              <a:t>#1) The sample must be a simple random sample: no bias in sample selection</a:t>
            </a:r>
            <a:endParaRPr lang="en-CA" altLang="en-US" sz="1900" dirty="0"/>
          </a:p>
        </p:txBody>
      </p:sp>
      <p:graphicFrame>
        <p:nvGraphicFramePr>
          <p:cNvPr id="9" name="Object 7">
            <a:extLst>
              <a:ext uri="{FF2B5EF4-FFF2-40B4-BE49-F238E27FC236}">
                <a16:creationId xmlns:a16="http://schemas.microsoft.com/office/drawing/2014/main" id="{673208C8-9C9C-1E4A-31FE-1DB730DFE5ED}"/>
              </a:ext>
            </a:extLst>
          </p:cNvPr>
          <p:cNvGraphicFramePr>
            <a:graphicFrameLocks noChangeAspect="1"/>
          </p:cNvGraphicFramePr>
          <p:nvPr>
            <p:extLst>
              <p:ext uri="{D42A27DB-BD31-4B8C-83A1-F6EECF244321}">
                <p14:modId xmlns:p14="http://schemas.microsoft.com/office/powerpoint/2010/main" val="3082045452"/>
              </p:ext>
            </p:extLst>
          </p:nvPr>
        </p:nvGraphicFramePr>
        <p:xfrm>
          <a:off x="1127631" y="3684620"/>
          <a:ext cx="1230312" cy="503237"/>
        </p:xfrm>
        <a:graphic>
          <a:graphicData uri="http://schemas.openxmlformats.org/presentationml/2006/ole">
            <mc:AlternateContent xmlns:mc="http://schemas.openxmlformats.org/markup-compatibility/2006">
              <mc:Choice xmlns:v="urn:schemas-microsoft-com:vml" Requires="v">
                <p:oleObj name="Equation" r:id="rId4" imgW="494870" imgH="203024" progId="Equation.DSMT4">
                  <p:embed/>
                </p:oleObj>
              </mc:Choice>
              <mc:Fallback>
                <p:oleObj name="Equation" r:id="rId4" imgW="494870" imgH="203024" progId="Equation.DSMT4">
                  <p:embed/>
                  <p:pic>
                    <p:nvPicPr>
                      <p:cNvPr id="9" name="Object 7">
                        <a:extLst>
                          <a:ext uri="{FF2B5EF4-FFF2-40B4-BE49-F238E27FC236}">
                            <a16:creationId xmlns:a16="http://schemas.microsoft.com/office/drawing/2014/main" id="{673208C8-9C9C-1E4A-31FE-1DB730DFE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631" y="3684620"/>
                        <a:ext cx="123031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8">
            <a:extLst>
              <a:ext uri="{FF2B5EF4-FFF2-40B4-BE49-F238E27FC236}">
                <a16:creationId xmlns:a16="http://schemas.microsoft.com/office/drawing/2014/main" id="{68D21440-8154-2D6B-C2C9-B3F586F20F99}"/>
              </a:ext>
            </a:extLst>
          </p:cNvPr>
          <p:cNvGraphicFramePr>
            <a:graphicFrameLocks noChangeAspect="1"/>
          </p:cNvGraphicFramePr>
          <p:nvPr>
            <p:extLst>
              <p:ext uri="{D42A27DB-BD31-4B8C-83A1-F6EECF244321}">
                <p14:modId xmlns:p14="http://schemas.microsoft.com/office/powerpoint/2010/main" val="2781213911"/>
              </p:ext>
            </p:extLst>
          </p:nvPr>
        </p:nvGraphicFramePr>
        <p:xfrm>
          <a:off x="3383469" y="3611595"/>
          <a:ext cx="1992313" cy="612775"/>
        </p:xfrm>
        <a:graphic>
          <a:graphicData uri="http://schemas.openxmlformats.org/presentationml/2006/ole">
            <mc:AlternateContent xmlns:mc="http://schemas.openxmlformats.org/markup-compatibility/2006">
              <mc:Choice xmlns:v="urn:schemas-microsoft-com:vml" Requires="v">
                <p:oleObj name="Equation" r:id="rId6" imgW="825500" imgH="254000" progId="Equation.DSMT4">
                  <p:embed/>
                </p:oleObj>
              </mc:Choice>
              <mc:Fallback>
                <p:oleObj name="Equation" r:id="rId6" imgW="825500" imgH="254000" progId="Equation.DSMT4">
                  <p:embed/>
                  <p:pic>
                    <p:nvPicPr>
                      <p:cNvPr id="20" name="Object 8">
                        <a:extLst>
                          <a:ext uri="{FF2B5EF4-FFF2-40B4-BE49-F238E27FC236}">
                            <a16:creationId xmlns:a16="http://schemas.microsoft.com/office/drawing/2014/main" id="{68D21440-8154-2D6B-C2C9-B3F586F20F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3469" y="3611595"/>
                        <a:ext cx="1992313"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Rectangle 20">
            <a:extLst>
              <a:ext uri="{FF2B5EF4-FFF2-40B4-BE49-F238E27FC236}">
                <a16:creationId xmlns:a16="http://schemas.microsoft.com/office/drawing/2014/main" id="{85A6E80B-70F2-4B44-E5A1-85F1F63C4284}"/>
              </a:ext>
            </a:extLst>
          </p:cNvPr>
          <p:cNvSpPr/>
          <p:nvPr/>
        </p:nvSpPr>
        <p:spPr>
          <a:xfrm>
            <a:off x="983169" y="3576669"/>
            <a:ext cx="1439863" cy="647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 name="Rectangle 21">
            <a:extLst>
              <a:ext uri="{FF2B5EF4-FFF2-40B4-BE49-F238E27FC236}">
                <a16:creationId xmlns:a16="http://schemas.microsoft.com/office/drawing/2014/main" id="{4D43F226-9595-7436-6E50-63AFA3711458}"/>
              </a:ext>
            </a:extLst>
          </p:cNvPr>
          <p:cNvSpPr/>
          <p:nvPr/>
        </p:nvSpPr>
        <p:spPr>
          <a:xfrm>
            <a:off x="3288218" y="3576669"/>
            <a:ext cx="2159000" cy="647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 name="Content Placeholder 2">
            <a:extLst>
              <a:ext uri="{FF2B5EF4-FFF2-40B4-BE49-F238E27FC236}">
                <a16:creationId xmlns:a16="http://schemas.microsoft.com/office/drawing/2014/main" id="{53C6B47D-CBD0-FAF7-DB72-17AA826E3541}"/>
              </a:ext>
            </a:extLst>
          </p:cNvPr>
          <p:cNvSpPr txBox="1">
            <a:spLocks/>
          </p:cNvSpPr>
          <p:nvPr/>
        </p:nvSpPr>
        <p:spPr bwMode="auto">
          <a:xfrm>
            <a:off x="274827" y="3075020"/>
            <a:ext cx="10333671" cy="49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r>
              <a:rPr lang="en-CA" altLang="en-US" sz="2200" dirty="0"/>
              <a:t>#2) The sample sizes “</a:t>
            </a:r>
            <a:r>
              <a:rPr lang="en-CA" altLang="en-US" sz="2200" i="1" dirty="0"/>
              <a:t>n</a:t>
            </a:r>
            <a:r>
              <a:rPr lang="en-CA" altLang="en-US" sz="2200" dirty="0"/>
              <a:t>” must be big enough to satisfy the two inequalities: </a:t>
            </a:r>
          </a:p>
          <a:p>
            <a:pPr lvl="1" eaLnBrk="1" hangingPunct="1">
              <a:buFont typeface="Wingdings 2" panose="05020102010507070707" pitchFamily="18" charset="2"/>
              <a:buNone/>
            </a:pPr>
            <a:endParaRPr lang="en-CA" altLang="en-US" sz="1900" dirty="0"/>
          </a:p>
        </p:txBody>
      </p:sp>
      <p:sp>
        <p:nvSpPr>
          <p:cNvPr id="24" name="TextBox 23">
            <a:extLst>
              <a:ext uri="{FF2B5EF4-FFF2-40B4-BE49-F238E27FC236}">
                <a16:creationId xmlns:a16="http://schemas.microsoft.com/office/drawing/2014/main" id="{B1E77DFE-F478-B749-5E62-1BDC96DC5F4D}"/>
              </a:ext>
            </a:extLst>
          </p:cNvPr>
          <p:cNvSpPr txBox="1">
            <a:spLocks noChangeArrowheads="1"/>
          </p:cNvSpPr>
          <p:nvPr/>
        </p:nvSpPr>
        <p:spPr bwMode="auto">
          <a:xfrm>
            <a:off x="6364360" y="3501786"/>
            <a:ext cx="38994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latin typeface="Arial" panose="020B0604020202020204" pitchFamily="34" charset="0"/>
              </a:rPr>
              <a:t>NOTE: we use the parameter “p”: </a:t>
            </a:r>
            <a:br>
              <a:rPr lang="en-CA" altLang="en-US" sz="1800" dirty="0">
                <a:solidFill>
                  <a:srgbClr val="FF0000"/>
                </a:solidFill>
                <a:latin typeface="Arial" panose="020B0604020202020204" pitchFamily="34" charset="0"/>
              </a:rPr>
            </a:br>
            <a:r>
              <a:rPr lang="en-CA" altLang="en-US" sz="1800" dirty="0">
                <a:solidFill>
                  <a:srgbClr val="FF0000"/>
                </a:solidFill>
                <a:latin typeface="Arial" panose="020B0604020202020204" pitchFamily="34" charset="0"/>
              </a:rPr>
              <a:t>population proportion NOT sample </a:t>
            </a:r>
          </a:p>
        </p:txBody>
      </p:sp>
      <p:sp>
        <p:nvSpPr>
          <p:cNvPr id="25" name="Content Placeholder 2">
            <a:extLst>
              <a:ext uri="{FF2B5EF4-FFF2-40B4-BE49-F238E27FC236}">
                <a16:creationId xmlns:a16="http://schemas.microsoft.com/office/drawing/2014/main" id="{2F43C0DE-F7FD-32B4-3CE2-824C952A4157}"/>
              </a:ext>
            </a:extLst>
          </p:cNvPr>
          <p:cNvSpPr txBox="1">
            <a:spLocks/>
          </p:cNvSpPr>
          <p:nvPr/>
        </p:nvSpPr>
        <p:spPr bwMode="auto">
          <a:xfrm>
            <a:off x="179577" y="4303745"/>
            <a:ext cx="11307126"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r>
              <a:rPr lang="en-CA" altLang="en-US" sz="2200" dirty="0"/>
              <a:t>#3) Independence: each data point/observation must be independent of one another</a:t>
            </a:r>
            <a:endParaRPr lang="en-CA" altLang="en-US" sz="1900" dirty="0"/>
          </a:p>
        </p:txBody>
      </p:sp>
      <p:sp>
        <p:nvSpPr>
          <p:cNvPr id="26" name="Content Placeholder 2">
            <a:extLst>
              <a:ext uri="{FF2B5EF4-FFF2-40B4-BE49-F238E27FC236}">
                <a16:creationId xmlns:a16="http://schemas.microsoft.com/office/drawing/2014/main" id="{626B574A-1760-E77A-9CA2-F3F5D7F0F649}"/>
              </a:ext>
            </a:extLst>
          </p:cNvPr>
          <p:cNvSpPr txBox="1">
            <a:spLocks/>
          </p:cNvSpPr>
          <p:nvPr/>
        </p:nvSpPr>
        <p:spPr bwMode="auto">
          <a:xfrm>
            <a:off x="179577" y="4741206"/>
            <a:ext cx="11535726" cy="89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r>
              <a:rPr lang="en-CA" altLang="en-US" sz="2200" dirty="0"/>
              <a:t>When these conditions are met, the distribution of sample proportions will be normally distributed with a mean of “p” and standard error of: </a:t>
            </a:r>
            <a:endParaRPr lang="en-CA" altLang="en-US" sz="1900" dirty="0"/>
          </a:p>
        </p:txBody>
      </p:sp>
      <p:graphicFrame>
        <p:nvGraphicFramePr>
          <p:cNvPr id="27" name="Object 2">
            <a:extLst>
              <a:ext uri="{FF2B5EF4-FFF2-40B4-BE49-F238E27FC236}">
                <a16:creationId xmlns:a16="http://schemas.microsoft.com/office/drawing/2014/main" id="{0DFDB12C-8850-B58A-C58F-A1194CC5506D}"/>
              </a:ext>
            </a:extLst>
          </p:cNvPr>
          <p:cNvGraphicFramePr>
            <a:graphicFrameLocks noChangeAspect="1"/>
          </p:cNvGraphicFramePr>
          <p:nvPr>
            <p:extLst>
              <p:ext uri="{D42A27DB-BD31-4B8C-83A1-F6EECF244321}">
                <p14:modId xmlns:p14="http://schemas.microsoft.com/office/powerpoint/2010/main" val="1426266649"/>
              </p:ext>
            </p:extLst>
          </p:nvPr>
        </p:nvGraphicFramePr>
        <p:xfrm>
          <a:off x="855377" y="5629243"/>
          <a:ext cx="1893887" cy="863600"/>
        </p:xfrm>
        <a:graphic>
          <a:graphicData uri="http://schemas.openxmlformats.org/presentationml/2006/ole">
            <mc:AlternateContent xmlns:mc="http://schemas.openxmlformats.org/markup-compatibility/2006">
              <mc:Choice xmlns:v="urn:schemas-microsoft-com:vml" Requires="v">
                <p:oleObj name="Equation" r:id="rId8" imgW="1028700" imgH="469900" progId="Equation.DSMT4">
                  <p:embed/>
                </p:oleObj>
              </mc:Choice>
              <mc:Fallback>
                <p:oleObj name="Equation" r:id="rId8" imgW="1028700" imgH="469900" progId="Equation.DSMT4">
                  <p:embed/>
                  <p:pic>
                    <p:nvPicPr>
                      <p:cNvPr id="27" name="Object 2">
                        <a:extLst>
                          <a:ext uri="{FF2B5EF4-FFF2-40B4-BE49-F238E27FC236}">
                            <a16:creationId xmlns:a16="http://schemas.microsoft.com/office/drawing/2014/main" id="{0DFDB12C-8850-B58A-C58F-A1194CC550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377" y="5629243"/>
                        <a:ext cx="189388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3">
            <a:extLst>
              <a:ext uri="{FF2B5EF4-FFF2-40B4-BE49-F238E27FC236}">
                <a16:creationId xmlns:a16="http://schemas.microsoft.com/office/drawing/2014/main" id="{07D1FA7C-8F6B-1A37-8D01-0A1A46479BC5}"/>
              </a:ext>
            </a:extLst>
          </p:cNvPr>
          <p:cNvGraphicFramePr>
            <a:graphicFrameLocks noChangeAspect="1"/>
          </p:cNvGraphicFramePr>
          <p:nvPr>
            <p:extLst>
              <p:ext uri="{D42A27DB-BD31-4B8C-83A1-F6EECF244321}">
                <p14:modId xmlns:p14="http://schemas.microsoft.com/office/powerpoint/2010/main" val="508803323"/>
              </p:ext>
            </p:extLst>
          </p:nvPr>
        </p:nvGraphicFramePr>
        <p:xfrm>
          <a:off x="3212812" y="5696712"/>
          <a:ext cx="1304925" cy="423862"/>
        </p:xfrm>
        <a:graphic>
          <a:graphicData uri="http://schemas.openxmlformats.org/presentationml/2006/ole">
            <mc:AlternateContent xmlns:mc="http://schemas.openxmlformats.org/markup-compatibility/2006">
              <mc:Choice xmlns:v="urn:schemas-microsoft-com:vml" Requires="v">
                <p:oleObj name="Equation" r:id="rId10" imgW="545626" imgH="177646" progId="Equation.DSMT4">
                  <p:embed/>
                </p:oleObj>
              </mc:Choice>
              <mc:Fallback>
                <p:oleObj name="Equation" r:id="rId10" imgW="545626" imgH="177646" progId="Equation.DSMT4">
                  <p:embed/>
                  <p:pic>
                    <p:nvPicPr>
                      <p:cNvPr id="28" name="Object 3">
                        <a:extLst>
                          <a:ext uri="{FF2B5EF4-FFF2-40B4-BE49-F238E27FC236}">
                            <a16:creationId xmlns:a16="http://schemas.microsoft.com/office/drawing/2014/main" id="{07D1FA7C-8F6B-1A37-8D01-0A1A46479B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2812" y="5696712"/>
                        <a:ext cx="1304925"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Rectangle 28">
            <a:extLst>
              <a:ext uri="{FF2B5EF4-FFF2-40B4-BE49-F238E27FC236}">
                <a16:creationId xmlns:a16="http://schemas.microsoft.com/office/drawing/2014/main" id="{42B3660A-A54C-90AA-E6F6-30F0ABB4D7BB}"/>
              </a:ext>
            </a:extLst>
          </p:cNvPr>
          <p:cNvSpPr/>
          <p:nvPr/>
        </p:nvSpPr>
        <p:spPr>
          <a:xfrm>
            <a:off x="733138" y="5522882"/>
            <a:ext cx="2160588" cy="98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 name="Rectangle 29">
            <a:extLst>
              <a:ext uri="{FF2B5EF4-FFF2-40B4-BE49-F238E27FC236}">
                <a16:creationId xmlns:a16="http://schemas.microsoft.com/office/drawing/2014/main" id="{5CF6DF08-6D83-8729-9F7C-34540948DBD9}"/>
              </a:ext>
            </a:extLst>
          </p:cNvPr>
          <p:cNvSpPr/>
          <p:nvPr/>
        </p:nvSpPr>
        <p:spPr>
          <a:xfrm>
            <a:off x="3109624" y="5516593"/>
            <a:ext cx="1511300" cy="7921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 name="Content Placeholder 2">
            <a:extLst>
              <a:ext uri="{FF2B5EF4-FFF2-40B4-BE49-F238E27FC236}">
                <a16:creationId xmlns:a16="http://schemas.microsoft.com/office/drawing/2014/main" id="{644B8D7B-918B-E187-1D9B-CD243D404D88}"/>
              </a:ext>
            </a:extLst>
          </p:cNvPr>
          <p:cNvSpPr txBox="1">
            <a:spLocks/>
          </p:cNvSpPr>
          <p:nvPr/>
        </p:nvSpPr>
        <p:spPr bwMode="auto">
          <a:xfrm>
            <a:off x="4659024" y="5484155"/>
            <a:ext cx="7092631" cy="111511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eaLnBrk="1" hangingPunct="1">
              <a:buNone/>
            </a:pPr>
            <a:r>
              <a:rPr lang="en-CA" altLang="en-US" sz="2200" dirty="0"/>
              <a:t>The condition of population &gt; 10 times of sample is only for allowing the use of the standard error formula: </a:t>
            </a:r>
            <a:endParaRPr lang="en-CA" altLang="en-US" sz="1900" dirty="0"/>
          </a:p>
        </p:txBody>
      </p:sp>
    </p:spTree>
    <p:custDataLst>
      <p:tags r:id="rId1"/>
    </p:custDataLst>
    <p:extLst>
      <p:ext uri="{BB962C8B-B14F-4D97-AF65-F5344CB8AC3E}">
        <p14:creationId xmlns:p14="http://schemas.microsoft.com/office/powerpoint/2010/main" val="280876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blinds(horizontal)">
                                      <p:cBhvr>
                                        <p:cTn id="40" dur="500"/>
                                        <p:tgtEl>
                                          <p:spTgt spid="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Effect transition="in" filter="blinds(horizontal)">
                                      <p:cBhvr>
                                        <p:cTn id="45" dur="500"/>
                                        <p:tgtEl>
                                          <p:spTgt spid="2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linds(horizont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blinds(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id="{0FDDEED7-4ACD-4DE8-884A-8581C7E7B92F}"/>
              </a:ext>
            </a:extLst>
          </p:cNvPr>
          <p:cNvSpPr txBox="1">
            <a:spLocks/>
          </p:cNvSpPr>
          <p:nvPr/>
        </p:nvSpPr>
        <p:spPr bwMode="auto">
          <a:xfrm>
            <a:off x="406400" y="233680"/>
            <a:ext cx="11236960" cy="123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200" dirty="0"/>
              <a:t>Ex:  Suppose 35% of the Canadian population attend church.  A poll asked a SRS of </a:t>
            </a:r>
            <a:r>
              <a:rPr lang="en-CA" altLang="en-US" sz="2200"/>
              <a:t>2500 Canadian </a:t>
            </a:r>
            <a:r>
              <a:rPr lang="en-CA" altLang="en-US" sz="2200" dirty="0"/>
              <a:t>adults whether they attend church in the past year. What is the probability that our sample will have a proportion between 33 to 37%?</a:t>
            </a:r>
          </a:p>
        </p:txBody>
      </p:sp>
      <p:sp>
        <p:nvSpPr>
          <p:cNvPr id="5" name="Content Placeholder 2">
            <a:extLst>
              <a:ext uri="{FF2B5EF4-FFF2-40B4-BE49-F238E27FC236}">
                <a16:creationId xmlns:a16="http://schemas.microsoft.com/office/drawing/2014/main" id="{2E368AC9-982E-4D71-9484-AE7E2CBDDF20}"/>
              </a:ext>
            </a:extLst>
          </p:cNvPr>
          <p:cNvSpPr txBox="1">
            <a:spLocks/>
          </p:cNvSpPr>
          <p:nvPr/>
        </p:nvSpPr>
        <p:spPr bwMode="auto">
          <a:xfrm>
            <a:off x="551498" y="1434609"/>
            <a:ext cx="10258742" cy="10795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a) What is the mean and standard error of the sampling distribution of sample proportions? </a:t>
            </a:r>
          </a:p>
        </p:txBody>
      </p:sp>
      <p:sp>
        <p:nvSpPr>
          <p:cNvPr id="6" name="Content Placeholder 2">
            <a:extLst>
              <a:ext uri="{FF2B5EF4-FFF2-40B4-BE49-F238E27FC236}">
                <a16:creationId xmlns:a16="http://schemas.microsoft.com/office/drawing/2014/main" id="{3FD0603E-1F71-4E3D-8A2F-3D71DCBBC8C6}"/>
              </a:ext>
            </a:extLst>
          </p:cNvPr>
          <p:cNvSpPr txBox="1">
            <a:spLocks/>
          </p:cNvSpPr>
          <p:nvPr/>
        </p:nvSpPr>
        <p:spPr bwMode="auto">
          <a:xfrm>
            <a:off x="561658" y="2607137"/>
            <a:ext cx="10959782" cy="7207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b) Are the conditions met to use the formula standard error?  Explain and justify</a:t>
            </a:r>
          </a:p>
        </p:txBody>
      </p:sp>
      <p:sp>
        <p:nvSpPr>
          <p:cNvPr id="7" name="Content Placeholder 2">
            <a:extLst>
              <a:ext uri="{FF2B5EF4-FFF2-40B4-BE49-F238E27FC236}">
                <a16:creationId xmlns:a16="http://schemas.microsoft.com/office/drawing/2014/main" id="{8CC375F5-9CDF-48E5-8BE5-C419F42B80E2}"/>
              </a:ext>
            </a:extLst>
          </p:cNvPr>
          <p:cNvSpPr txBox="1">
            <a:spLocks/>
          </p:cNvSpPr>
          <p:nvPr/>
        </p:nvSpPr>
        <p:spPr bwMode="auto">
          <a:xfrm>
            <a:off x="555626" y="3868199"/>
            <a:ext cx="11148694" cy="10795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c) Is the distribution of sample proportions normally distributed? Justify if the conditions are met.</a:t>
            </a:r>
          </a:p>
        </p:txBody>
      </p:sp>
      <p:sp>
        <p:nvSpPr>
          <p:cNvPr id="9" name="Content Placeholder 2">
            <a:extLst>
              <a:ext uri="{FF2B5EF4-FFF2-40B4-BE49-F238E27FC236}">
                <a16:creationId xmlns:a16="http://schemas.microsoft.com/office/drawing/2014/main" id="{6848CBBF-12E3-459F-AD39-1E8899D99588}"/>
              </a:ext>
            </a:extLst>
          </p:cNvPr>
          <p:cNvSpPr txBox="1">
            <a:spLocks/>
          </p:cNvSpPr>
          <p:nvPr/>
        </p:nvSpPr>
        <p:spPr bwMode="auto">
          <a:xfrm>
            <a:off x="555626" y="5035376"/>
            <a:ext cx="9712009" cy="1079500"/>
          </a:xfrm>
          <a:prstGeom prst="rect">
            <a:avLst/>
          </a:prstGeom>
          <a:solidFill>
            <a:schemeClr val="bg1"/>
          </a:solid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d) What is the probability that     takes a value between 0.33 to 0.37?</a:t>
            </a:r>
          </a:p>
        </p:txBody>
      </p:sp>
      <p:graphicFrame>
        <p:nvGraphicFramePr>
          <p:cNvPr id="28681" name="Object 6">
            <a:extLst>
              <a:ext uri="{FF2B5EF4-FFF2-40B4-BE49-F238E27FC236}">
                <a16:creationId xmlns:a16="http://schemas.microsoft.com/office/drawing/2014/main" id="{AAB24FC8-1B3E-4047-82BA-C26DB444DACA}"/>
              </a:ext>
            </a:extLst>
          </p:cNvPr>
          <p:cNvGraphicFramePr>
            <a:graphicFrameLocks noChangeAspect="1"/>
          </p:cNvGraphicFramePr>
          <p:nvPr>
            <p:extLst>
              <p:ext uri="{D42A27DB-BD31-4B8C-83A1-F6EECF244321}">
                <p14:modId xmlns:p14="http://schemas.microsoft.com/office/powerpoint/2010/main" val="3657152892"/>
              </p:ext>
            </p:extLst>
          </p:nvPr>
        </p:nvGraphicFramePr>
        <p:xfrm>
          <a:off x="4609725" y="5035376"/>
          <a:ext cx="330200" cy="481012"/>
        </p:xfrm>
        <a:graphic>
          <a:graphicData uri="http://schemas.openxmlformats.org/presentationml/2006/ole">
            <mc:AlternateContent xmlns:mc="http://schemas.openxmlformats.org/markup-compatibility/2006">
              <mc:Choice xmlns:v="urn:schemas-microsoft-com:vml" Requires="v">
                <p:oleObj name="Equation" r:id="rId4" imgW="152268" imgH="253780" progId="Equation.DSMT4">
                  <p:embed/>
                </p:oleObj>
              </mc:Choice>
              <mc:Fallback>
                <p:oleObj name="Equation" r:id="rId4" imgW="152268" imgH="253780" progId="Equation.DSMT4">
                  <p:embed/>
                  <p:pic>
                    <p:nvPicPr>
                      <p:cNvPr id="28681" name="Object 6">
                        <a:extLst>
                          <a:ext uri="{FF2B5EF4-FFF2-40B4-BE49-F238E27FC236}">
                            <a16:creationId xmlns:a16="http://schemas.microsoft.com/office/drawing/2014/main" id="{AAB24FC8-1B3E-4047-82BA-C26DB444D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725" y="5035376"/>
                        <a:ext cx="330200"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Content Placeholder 2">
            <a:extLst>
              <a:ext uri="{FF2B5EF4-FFF2-40B4-BE49-F238E27FC236}">
                <a16:creationId xmlns:a16="http://schemas.microsoft.com/office/drawing/2014/main" id="{43846F4D-0835-CA38-8A98-5DAA266DCE80}"/>
              </a:ext>
            </a:extLst>
          </p:cNvPr>
          <p:cNvSpPr txBox="1">
            <a:spLocks/>
          </p:cNvSpPr>
          <p:nvPr/>
        </p:nvSpPr>
        <p:spPr bwMode="auto">
          <a:xfrm>
            <a:off x="545957" y="5919295"/>
            <a:ext cx="9853265" cy="469584"/>
          </a:xfrm>
          <a:prstGeom prst="rect">
            <a:avLst/>
          </a:prstGeom>
          <a:solidFill>
            <a:schemeClr val="bg1"/>
          </a:solid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e) What is the probability that you get a sample mean of 43% or more?</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5935-BB90-4F86-9F13-8C1FB5093976}"/>
              </a:ext>
            </a:extLst>
          </p:cNvPr>
          <p:cNvSpPr>
            <a:spLocks noGrp="1"/>
          </p:cNvSpPr>
          <p:nvPr>
            <p:ph type="title"/>
          </p:nvPr>
        </p:nvSpPr>
        <p:spPr>
          <a:xfrm>
            <a:off x="142240" y="81598"/>
            <a:ext cx="10302240" cy="578802"/>
          </a:xfrm>
        </p:spPr>
        <p:txBody>
          <a:bodyPr/>
          <a:lstStyle/>
          <a:p>
            <a:r>
              <a:rPr lang="en-US" dirty="0"/>
              <a:t>German Tank Activity:</a:t>
            </a:r>
          </a:p>
        </p:txBody>
      </p:sp>
      <p:pic>
        <p:nvPicPr>
          <p:cNvPr id="5" name="Picture 4">
            <a:extLst>
              <a:ext uri="{FF2B5EF4-FFF2-40B4-BE49-F238E27FC236}">
                <a16:creationId xmlns:a16="http://schemas.microsoft.com/office/drawing/2014/main" id="{44F70AB5-88E3-44E3-80EC-A958132A57C3}"/>
              </a:ext>
            </a:extLst>
          </p:cNvPr>
          <p:cNvPicPr>
            <a:picLocks noChangeAspect="1"/>
          </p:cNvPicPr>
          <p:nvPr/>
        </p:nvPicPr>
        <p:blipFill>
          <a:blip r:embed="rId4"/>
          <a:stretch>
            <a:fillRect/>
          </a:stretch>
        </p:blipFill>
        <p:spPr>
          <a:xfrm>
            <a:off x="211510" y="3229941"/>
            <a:ext cx="3412777" cy="3170859"/>
          </a:xfrm>
          <a:prstGeom prst="rect">
            <a:avLst/>
          </a:prstGeom>
        </p:spPr>
      </p:pic>
      <p:sp>
        <p:nvSpPr>
          <p:cNvPr id="7" name="Content Placeholder 2">
            <a:extLst>
              <a:ext uri="{FF2B5EF4-FFF2-40B4-BE49-F238E27FC236}">
                <a16:creationId xmlns:a16="http://schemas.microsoft.com/office/drawing/2014/main" id="{6AB6AC7D-DCC2-4014-8E74-FAFE0BC48082}"/>
              </a:ext>
            </a:extLst>
          </p:cNvPr>
          <p:cNvSpPr txBox="1">
            <a:spLocks/>
          </p:cNvSpPr>
          <p:nvPr/>
        </p:nvSpPr>
        <p:spPr bwMode="auto">
          <a:xfrm>
            <a:off x="182880" y="695960"/>
            <a:ext cx="11846560" cy="22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300" dirty="0"/>
              <a:t>During WW II, the Allies captured several German tanks.  Each tank has a serial number on it.  Allied commanders wanted to determine the number of operational German tanks for strategic purposes.  A sample of serial numbers of captured German tanks are sent to Washington, D.C. to be analyzed.  As a statistician, estimate of the total number of German tanks “N”.  In your groups, provide an analysis and explain to your class how you determined the value of “N”.</a:t>
            </a:r>
          </a:p>
        </p:txBody>
      </p:sp>
      <p:sp>
        <p:nvSpPr>
          <p:cNvPr id="8" name="Content Placeholder 2">
            <a:extLst>
              <a:ext uri="{FF2B5EF4-FFF2-40B4-BE49-F238E27FC236}">
                <a16:creationId xmlns:a16="http://schemas.microsoft.com/office/drawing/2014/main" id="{51C4CA08-6EC7-4679-BEAB-F49CF6E7E555}"/>
              </a:ext>
            </a:extLst>
          </p:cNvPr>
          <p:cNvSpPr txBox="1">
            <a:spLocks/>
          </p:cNvSpPr>
          <p:nvPr/>
        </p:nvSpPr>
        <p:spPr bwMode="auto">
          <a:xfrm>
            <a:off x="3688080" y="3154680"/>
            <a:ext cx="7477760" cy="97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300" dirty="0"/>
              <a:t>Given the sample of 20 serial numbers, how many German tanks would you estimate there to be: </a:t>
            </a:r>
          </a:p>
        </p:txBody>
      </p:sp>
      <p:sp>
        <p:nvSpPr>
          <p:cNvPr id="9" name="Content Placeholder 2">
            <a:extLst>
              <a:ext uri="{FF2B5EF4-FFF2-40B4-BE49-F238E27FC236}">
                <a16:creationId xmlns:a16="http://schemas.microsoft.com/office/drawing/2014/main" id="{2A61C18F-1EC4-4EED-A85B-A2C20C06E925}"/>
              </a:ext>
            </a:extLst>
          </p:cNvPr>
          <p:cNvSpPr txBox="1">
            <a:spLocks/>
          </p:cNvSpPr>
          <p:nvPr/>
        </p:nvSpPr>
        <p:spPr bwMode="auto">
          <a:xfrm>
            <a:off x="3728720" y="4146007"/>
            <a:ext cx="7477760" cy="97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300" dirty="0"/>
              <a:t>Create a strategy with your group and estimate the value of “N”.  </a:t>
            </a:r>
          </a:p>
        </p:txBody>
      </p:sp>
      <p:sp>
        <p:nvSpPr>
          <p:cNvPr id="10" name="Content Placeholder 2">
            <a:extLst>
              <a:ext uri="{FF2B5EF4-FFF2-40B4-BE49-F238E27FC236}">
                <a16:creationId xmlns:a16="http://schemas.microsoft.com/office/drawing/2014/main" id="{0041152A-5650-4F38-9885-753A37D540CD}"/>
              </a:ext>
            </a:extLst>
          </p:cNvPr>
          <p:cNvSpPr txBox="1">
            <a:spLocks/>
          </p:cNvSpPr>
          <p:nvPr/>
        </p:nvSpPr>
        <p:spPr bwMode="auto">
          <a:xfrm>
            <a:off x="3741782" y="5163461"/>
            <a:ext cx="7477760" cy="97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300" dirty="0"/>
              <a:t>In your groups, present to the class your strategy and the value of “N”.  </a:t>
            </a:r>
          </a:p>
        </p:txBody>
      </p:sp>
    </p:spTree>
    <p:custDataLst>
      <p:tags r:id="rId1"/>
    </p:custDataLst>
    <p:extLst>
      <p:ext uri="{BB962C8B-B14F-4D97-AF65-F5344CB8AC3E}">
        <p14:creationId xmlns:p14="http://schemas.microsoft.com/office/powerpoint/2010/main" val="1419905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55A89-AB53-3F08-8D73-641FE72BE2AB}"/>
              </a:ext>
            </a:extLst>
          </p:cNvPr>
          <p:cNvSpPr>
            <a:spLocks noGrp="1"/>
          </p:cNvSpPr>
          <p:nvPr>
            <p:ph sz="quarter" idx="1"/>
          </p:nvPr>
        </p:nvSpPr>
        <p:spPr>
          <a:xfrm>
            <a:off x="1615440" y="248920"/>
            <a:ext cx="3566160" cy="939800"/>
          </a:xfrm>
        </p:spPr>
        <p:txBody>
          <a:bodyPr/>
          <a:lstStyle/>
          <a:p>
            <a:pPr marL="0" indent="0" algn="ctr">
              <a:buNone/>
            </a:pPr>
            <a:r>
              <a:rPr lang="en-US" dirty="0"/>
              <a:t>Sampling Distribution for mean</a:t>
            </a:r>
          </a:p>
        </p:txBody>
      </p:sp>
      <p:sp>
        <p:nvSpPr>
          <p:cNvPr id="4" name="Content Placeholder 2">
            <a:extLst>
              <a:ext uri="{FF2B5EF4-FFF2-40B4-BE49-F238E27FC236}">
                <a16:creationId xmlns:a16="http://schemas.microsoft.com/office/drawing/2014/main" id="{4E7644B5-0951-581F-3FC7-E6FA2B2C3756}"/>
              </a:ext>
            </a:extLst>
          </p:cNvPr>
          <p:cNvSpPr txBox="1">
            <a:spLocks/>
          </p:cNvSpPr>
          <p:nvPr/>
        </p:nvSpPr>
        <p:spPr bwMode="auto">
          <a:xfrm>
            <a:off x="6847840" y="248920"/>
            <a:ext cx="356616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panose="05000000000000000000" pitchFamily="2" charset="2"/>
              <a:buNone/>
            </a:pPr>
            <a:r>
              <a:rPr lang="en-US" dirty="0"/>
              <a:t>Sampling Distribution for Proportion</a:t>
            </a:r>
          </a:p>
        </p:txBody>
      </p:sp>
      <p:graphicFrame>
        <p:nvGraphicFramePr>
          <p:cNvPr id="6" name="Object 2">
            <a:extLst>
              <a:ext uri="{FF2B5EF4-FFF2-40B4-BE49-F238E27FC236}">
                <a16:creationId xmlns:a16="http://schemas.microsoft.com/office/drawing/2014/main" id="{8FD73AAB-B21C-7338-0ABB-313157198728}"/>
              </a:ext>
            </a:extLst>
          </p:cNvPr>
          <p:cNvGraphicFramePr>
            <a:graphicFrameLocks noChangeAspect="1"/>
          </p:cNvGraphicFramePr>
          <p:nvPr>
            <p:extLst>
              <p:ext uri="{D42A27DB-BD31-4B8C-83A1-F6EECF244321}">
                <p14:modId xmlns:p14="http://schemas.microsoft.com/office/powerpoint/2010/main" val="3707597625"/>
              </p:ext>
            </p:extLst>
          </p:nvPr>
        </p:nvGraphicFramePr>
        <p:xfrm>
          <a:off x="6941217" y="3073400"/>
          <a:ext cx="1893887" cy="863600"/>
        </p:xfrm>
        <a:graphic>
          <a:graphicData uri="http://schemas.openxmlformats.org/presentationml/2006/ole">
            <mc:AlternateContent xmlns:mc="http://schemas.openxmlformats.org/markup-compatibility/2006">
              <mc:Choice xmlns:v="urn:schemas-microsoft-com:vml" Requires="v">
                <p:oleObj name="Equation" r:id="rId2" imgW="1028700" imgH="469900" progId="Equation.DSMT4">
                  <p:embed/>
                </p:oleObj>
              </mc:Choice>
              <mc:Fallback>
                <p:oleObj name="Equation" r:id="rId2" imgW="1028700" imgH="469900" progId="Equation.DSMT4">
                  <p:embed/>
                  <p:pic>
                    <p:nvPicPr>
                      <p:cNvPr id="6" name="Object 2">
                        <a:extLst>
                          <a:ext uri="{FF2B5EF4-FFF2-40B4-BE49-F238E27FC236}">
                            <a16:creationId xmlns:a16="http://schemas.microsoft.com/office/drawing/2014/main" id="{8FD73AAB-B21C-7338-0ABB-313157198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217" y="3073400"/>
                        <a:ext cx="189388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288">
            <a:extLst>
              <a:ext uri="{FF2B5EF4-FFF2-40B4-BE49-F238E27FC236}">
                <a16:creationId xmlns:a16="http://schemas.microsoft.com/office/drawing/2014/main" id="{BCB6328C-F0C1-33A4-4A7F-BD1A52B5CA5A}"/>
              </a:ext>
            </a:extLst>
          </p:cNvPr>
          <p:cNvGraphicFramePr>
            <a:graphicFrameLocks noChangeAspect="1"/>
          </p:cNvGraphicFramePr>
          <p:nvPr>
            <p:extLst>
              <p:ext uri="{D42A27DB-BD31-4B8C-83A1-F6EECF244321}">
                <p14:modId xmlns:p14="http://schemas.microsoft.com/office/powerpoint/2010/main" val="2830179654"/>
              </p:ext>
            </p:extLst>
          </p:nvPr>
        </p:nvGraphicFramePr>
        <p:xfrm>
          <a:off x="9427345" y="2943337"/>
          <a:ext cx="1154724" cy="1123726"/>
        </p:xfrm>
        <a:graphic>
          <a:graphicData uri="http://schemas.openxmlformats.org/presentationml/2006/ole">
            <mc:AlternateContent xmlns:mc="http://schemas.openxmlformats.org/markup-compatibility/2006">
              <mc:Choice xmlns:v="urn:schemas-microsoft-com:vml" Requires="v">
                <p:oleObj name="Equation" r:id="rId4" imgW="406048" imgH="393359" progId="Equation.DSMT4">
                  <p:embed/>
                </p:oleObj>
              </mc:Choice>
              <mc:Fallback>
                <p:oleObj name="Equation" r:id="rId4" imgW="406048" imgH="393359" progId="Equation.DSMT4">
                  <p:embed/>
                  <p:pic>
                    <p:nvPicPr>
                      <p:cNvPr id="7" name="Object 288">
                        <a:extLst>
                          <a:ext uri="{FF2B5EF4-FFF2-40B4-BE49-F238E27FC236}">
                            <a16:creationId xmlns:a16="http://schemas.microsoft.com/office/drawing/2014/main" id="{BCB6328C-F0C1-33A4-4A7F-BD1A52B5C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7345" y="2943337"/>
                        <a:ext cx="1154724" cy="1123726"/>
                      </a:xfrm>
                      <a:prstGeom prst="rect">
                        <a:avLst/>
                      </a:prstGeom>
                      <a:noFill/>
                      <a:ln>
                        <a:noFill/>
                      </a:ln>
                    </p:spPr>
                  </p:pic>
                </p:oleObj>
              </mc:Fallback>
            </mc:AlternateContent>
          </a:graphicData>
        </a:graphic>
      </p:graphicFrame>
      <p:graphicFrame>
        <p:nvGraphicFramePr>
          <p:cNvPr id="8" name="Object 288">
            <a:extLst>
              <a:ext uri="{FF2B5EF4-FFF2-40B4-BE49-F238E27FC236}">
                <a16:creationId xmlns:a16="http://schemas.microsoft.com/office/drawing/2014/main" id="{4314A5C9-11E6-5249-44B5-84D0434C5F2B}"/>
              </a:ext>
            </a:extLst>
          </p:cNvPr>
          <p:cNvGraphicFramePr>
            <a:graphicFrameLocks noChangeAspect="1"/>
          </p:cNvGraphicFramePr>
          <p:nvPr>
            <p:extLst>
              <p:ext uri="{D42A27DB-BD31-4B8C-83A1-F6EECF244321}">
                <p14:modId xmlns:p14="http://schemas.microsoft.com/office/powerpoint/2010/main" val="3656046023"/>
              </p:ext>
            </p:extLst>
          </p:nvPr>
        </p:nvGraphicFramePr>
        <p:xfrm>
          <a:off x="8485505" y="4363403"/>
          <a:ext cx="1333500" cy="760412"/>
        </p:xfrm>
        <a:graphic>
          <a:graphicData uri="http://schemas.openxmlformats.org/presentationml/2006/ole">
            <mc:AlternateContent xmlns:mc="http://schemas.openxmlformats.org/markup-compatibility/2006">
              <mc:Choice xmlns:v="urn:schemas-microsoft-com:vml" Requires="v">
                <p:oleObj name="Equation" r:id="rId6" imgW="469800" imgH="266400" progId="Equation.DSMT4">
                  <p:embed/>
                </p:oleObj>
              </mc:Choice>
              <mc:Fallback>
                <p:oleObj name="Equation" r:id="rId6" imgW="469800" imgH="266400" progId="Equation.DSMT4">
                  <p:embed/>
                  <p:pic>
                    <p:nvPicPr>
                      <p:cNvPr id="8" name="Object 288">
                        <a:extLst>
                          <a:ext uri="{FF2B5EF4-FFF2-40B4-BE49-F238E27FC236}">
                            <a16:creationId xmlns:a16="http://schemas.microsoft.com/office/drawing/2014/main" id="{4314A5C9-11E6-5249-44B5-84D0434C5F2B}"/>
                          </a:ext>
                        </a:extLst>
                      </p:cNvPr>
                      <p:cNvPicPr>
                        <a:picLocks noChangeAspect="1" noChangeArrowheads="1"/>
                      </p:cNvPicPr>
                      <p:nvPr/>
                    </p:nvPicPr>
                    <p:blipFill>
                      <a:blip r:embed="rId7"/>
                      <a:srcRect/>
                      <a:stretch>
                        <a:fillRect/>
                      </a:stretch>
                    </p:blipFill>
                    <p:spPr bwMode="auto">
                      <a:xfrm>
                        <a:off x="8485505" y="4363403"/>
                        <a:ext cx="1333500" cy="7604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6068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95DA156C-06BA-466D-8C2E-94E654A7C08E}"/>
              </a:ext>
            </a:extLst>
          </p:cNvPr>
          <p:cNvSpPr>
            <a:spLocks noGrp="1"/>
          </p:cNvSpPr>
          <p:nvPr>
            <p:ph sz="quarter" idx="1"/>
          </p:nvPr>
        </p:nvSpPr>
        <p:spPr>
          <a:xfrm>
            <a:off x="405766" y="87630"/>
            <a:ext cx="739775" cy="927100"/>
          </a:xfrm>
        </p:spPr>
        <p:txBody>
          <a:bodyPr/>
          <a:lstStyle/>
          <a:p>
            <a:pPr eaLnBrk="1" hangingPunct="1">
              <a:buFont typeface="Wingdings" panose="05000000000000000000" pitchFamily="2" charset="2"/>
              <a:buNone/>
            </a:pPr>
            <a:r>
              <a:rPr lang="en-CA" altLang="en-US" sz="2200">
                <a:solidFill>
                  <a:srgbClr val="FF0000"/>
                </a:solidFill>
              </a:rPr>
              <a:t>a) </a:t>
            </a:r>
          </a:p>
        </p:txBody>
      </p:sp>
      <p:graphicFrame>
        <p:nvGraphicFramePr>
          <p:cNvPr id="2056" name="Object 2">
            <a:extLst>
              <a:ext uri="{FF2B5EF4-FFF2-40B4-BE49-F238E27FC236}">
                <a16:creationId xmlns:a16="http://schemas.microsoft.com/office/drawing/2014/main" id="{C83EA29F-5682-4767-86E8-1DBAF91E3D00}"/>
              </a:ext>
            </a:extLst>
          </p:cNvPr>
          <p:cNvGraphicFramePr>
            <a:graphicFrameLocks noChangeAspect="1"/>
          </p:cNvGraphicFramePr>
          <p:nvPr/>
        </p:nvGraphicFramePr>
        <p:xfrm>
          <a:off x="877253" y="82869"/>
          <a:ext cx="900112" cy="509587"/>
        </p:xfrm>
        <a:graphic>
          <a:graphicData uri="http://schemas.openxmlformats.org/presentationml/2006/ole">
            <mc:AlternateContent xmlns:mc="http://schemas.openxmlformats.org/markup-compatibility/2006">
              <mc:Choice xmlns:v="urn:schemas-microsoft-com:vml" Requires="v">
                <p:oleObj name="Equation" r:id="rId4" imgW="469696" imgH="266584" progId="Equation.DSMT4">
                  <p:embed/>
                </p:oleObj>
              </mc:Choice>
              <mc:Fallback>
                <p:oleObj name="Equation" r:id="rId4" imgW="469696" imgH="266584" progId="Equation.DSMT4">
                  <p:embed/>
                  <p:pic>
                    <p:nvPicPr>
                      <p:cNvPr id="2056" name="Object 2">
                        <a:extLst>
                          <a:ext uri="{FF2B5EF4-FFF2-40B4-BE49-F238E27FC236}">
                            <a16:creationId xmlns:a16="http://schemas.microsoft.com/office/drawing/2014/main" id="{C83EA29F-5682-4767-86E8-1DBAF91E3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253" y="82869"/>
                        <a:ext cx="900112"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a:extLst>
              <a:ext uri="{FF2B5EF4-FFF2-40B4-BE49-F238E27FC236}">
                <a16:creationId xmlns:a16="http://schemas.microsoft.com/office/drawing/2014/main" id="{AFAE25C5-8593-4071-B34F-1B7CEC414669}"/>
              </a:ext>
            </a:extLst>
          </p:cNvPr>
          <p:cNvGraphicFramePr>
            <a:graphicFrameLocks noChangeAspect="1"/>
          </p:cNvGraphicFramePr>
          <p:nvPr/>
        </p:nvGraphicFramePr>
        <p:xfrm>
          <a:off x="1818640" y="130494"/>
          <a:ext cx="827088" cy="339725"/>
        </p:xfrm>
        <a:graphic>
          <a:graphicData uri="http://schemas.openxmlformats.org/presentationml/2006/ole">
            <mc:AlternateContent xmlns:mc="http://schemas.openxmlformats.org/markup-compatibility/2006">
              <mc:Choice xmlns:v="urn:schemas-microsoft-com:vml" Requires="v">
                <p:oleObj name="Equation" r:id="rId6" imgW="431425" imgH="177646" progId="Equation.DSMT4">
                  <p:embed/>
                </p:oleObj>
              </mc:Choice>
              <mc:Fallback>
                <p:oleObj name="Equation" r:id="rId6" imgW="431425" imgH="177646" progId="Equation.DSMT4">
                  <p:embed/>
                  <p:pic>
                    <p:nvPicPr>
                      <p:cNvPr id="5" name="Object 5">
                        <a:extLst>
                          <a:ext uri="{FF2B5EF4-FFF2-40B4-BE49-F238E27FC236}">
                            <a16:creationId xmlns:a16="http://schemas.microsoft.com/office/drawing/2014/main" id="{AFAE25C5-8593-4071-B34F-1B7CEC4146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8640" y="130494"/>
                        <a:ext cx="82708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 name="Object 6">
            <a:extLst>
              <a:ext uri="{FF2B5EF4-FFF2-40B4-BE49-F238E27FC236}">
                <a16:creationId xmlns:a16="http://schemas.microsoft.com/office/drawing/2014/main" id="{BE08AFBA-3394-458B-B076-9151101A48BD}"/>
              </a:ext>
            </a:extLst>
          </p:cNvPr>
          <p:cNvGraphicFramePr>
            <a:graphicFrameLocks noChangeAspect="1"/>
          </p:cNvGraphicFramePr>
          <p:nvPr/>
        </p:nvGraphicFramePr>
        <p:xfrm>
          <a:off x="893129" y="649605"/>
          <a:ext cx="1893887" cy="863600"/>
        </p:xfrm>
        <a:graphic>
          <a:graphicData uri="http://schemas.openxmlformats.org/presentationml/2006/ole">
            <mc:AlternateContent xmlns:mc="http://schemas.openxmlformats.org/markup-compatibility/2006">
              <mc:Choice xmlns:v="urn:schemas-microsoft-com:vml" Requires="v">
                <p:oleObj name="Equation" r:id="rId8" imgW="1028700" imgH="469900" progId="Equation.DSMT4">
                  <p:embed/>
                </p:oleObj>
              </mc:Choice>
              <mc:Fallback>
                <p:oleObj name="Equation" r:id="rId8" imgW="1028700" imgH="469900" progId="Equation.DSMT4">
                  <p:embed/>
                  <p:pic>
                    <p:nvPicPr>
                      <p:cNvPr id="3074" name="Object 6">
                        <a:extLst>
                          <a:ext uri="{FF2B5EF4-FFF2-40B4-BE49-F238E27FC236}">
                            <a16:creationId xmlns:a16="http://schemas.microsoft.com/office/drawing/2014/main" id="{BE08AFBA-3394-458B-B076-9151101A48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129" y="649605"/>
                        <a:ext cx="189388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a:extLst>
              <a:ext uri="{FF2B5EF4-FFF2-40B4-BE49-F238E27FC236}">
                <a16:creationId xmlns:a16="http://schemas.microsoft.com/office/drawing/2014/main" id="{8742223A-5AFB-46CD-A33F-7460710E2A30}"/>
              </a:ext>
            </a:extLst>
          </p:cNvPr>
          <p:cNvGraphicFramePr>
            <a:graphicFrameLocks noChangeAspect="1"/>
          </p:cNvGraphicFramePr>
          <p:nvPr/>
        </p:nvGraphicFramePr>
        <p:xfrm>
          <a:off x="2823529" y="627380"/>
          <a:ext cx="2105025" cy="863600"/>
        </p:xfrm>
        <a:graphic>
          <a:graphicData uri="http://schemas.openxmlformats.org/presentationml/2006/ole">
            <mc:AlternateContent xmlns:mc="http://schemas.openxmlformats.org/markup-compatibility/2006">
              <mc:Choice xmlns:v="urn:schemas-microsoft-com:vml" Requires="v">
                <p:oleObj name="Equation" r:id="rId10" imgW="1143000" imgH="469900" progId="Equation.DSMT4">
                  <p:embed/>
                </p:oleObj>
              </mc:Choice>
              <mc:Fallback>
                <p:oleObj name="Equation" r:id="rId10" imgW="1143000" imgH="469900" progId="Equation.DSMT4">
                  <p:embed/>
                  <p:pic>
                    <p:nvPicPr>
                      <p:cNvPr id="7" name="Object 7">
                        <a:extLst>
                          <a:ext uri="{FF2B5EF4-FFF2-40B4-BE49-F238E27FC236}">
                            <a16:creationId xmlns:a16="http://schemas.microsoft.com/office/drawing/2014/main" id="{8742223A-5AFB-46CD-A33F-7460710E2A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3529" y="627380"/>
                        <a:ext cx="21050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a:extLst>
              <a:ext uri="{FF2B5EF4-FFF2-40B4-BE49-F238E27FC236}">
                <a16:creationId xmlns:a16="http://schemas.microsoft.com/office/drawing/2014/main" id="{8843DF04-8156-4DFF-B1EC-56A2E72493DA}"/>
              </a:ext>
            </a:extLst>
          </p:cNvPr>
          <p:cNvGraphicFramePr>
            <a:graphicFrameLocks noChangeAspect="1"/>
          </p:cNvGraphicFramePr>
          <p:nvPr/>
        </p:nvGraphicFramePr>
        <p:xfrm>
          <a:off x="4990466" y="911544"/>
          <a:ext cx="1357313" cy="327025"/>
        </p:xfrm>
        <a:graphic>
          <a:graphicData uri="http://schemas.openxmlformats.org/presentationml/2006/ole">
            <mc:AlternateContent xmlns:mc="http://schemas.openxmlformats.org/markup-compatibility/2006">
              <mc:Choice xmlns:v="urn:schemas-microsoft-com:vml" Requires="v">
                <p:oleObj name="Equation" r:id="rId12" imgW="736280" imgH="177723" progId="Equation.DSMT4">
                  <p:embed/>
                </p:oleObj>
              </mc:Choice>
              <mc:Fallback>
                <p:oleObj name="Equation" r:id="rId12" imgW="736280" imgH="177723" progId="Equation.DSMT4">
                  <p:embed/>
                  <p:pic>
                    <p:nvPicPr>
                      <p:cNvPr id="8" name="Object 8">
                        <a:extLst>
                          <a:ext uri="{FF2B5EF4-FFF2-40B4-BE49-F238E27FC236}">
                            <a16:creationId xmlns:a16="http://schemas.microsoft.com/office/drawing/2014/main" id="{8843DF04-8156-4DFF-B1EC-56A2E72493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0466" y="911544"/>
                        <a:ext cx="1357313"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Content Placeholder 2">
            <a:extLst>
              <a:ext uri="{FF2B5EF4-FFF2-40B4-BE49-F238E27FC236}">
                <a16:creationId xmlns:a16="http://schemas.microsoft.com/office/drawing/2014/main" id="{556E7E7E-032D-47D1-9D7A-216EA38D8486}"/>
              </a:ext>
            </a:extLst>
          </p:cNvPr>
          <p:cNvSpPr txBox="1">
            <a:spLocks/>
          </p:cNvSpPr>
          <p:nvPr/>
        </p:nvSpPr>
        <p:spPr bwMode="auto">
          <a:xfrm>
            <a:off x="335281" y="1647825"/>
            <a:ext cx="756604" cy="928688"/>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b) </a:t>
            </a:r>
          </a:p>
        </p:txBody>
      </p:sp>
      <p:sp>
        <p:nvSpPr>
          <p:cNvPr id="10" name="Rectangle 9">
            <a:extLst>
              <a:ext uri="{FF2B5EF4-FFF2-40B4-BE49-F238E27FC236}">
                <a16:creationId xmlns:a16="http://schemas.microsoft.com/office/drawing/2014/main" id="{810E78B9-51FF-4343-96D1-E244DCC63BBE}"/>
              </a:ext>
            </a:extLst>
          </p:cNvPr>
          <p:cNvSpPr>
            <a:spLocks noChangeArrowheads="1"/>
          </p:cNvSpPr>
          <p:nvPr/>
        </p:nvSpPr>
        <p:spPr bwMode="auto">
          <a:xfrm>
            <a:off x="1015999" y="1676401"/>
            <a:ext cx="107988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The formula for standard error only applies when the population proportion is more than 10 times the sample size.  This condition is met since the population of Canada is more than 10 times of 2500. </a:t>
            </a:r>
          </a:p>
        </p:txBody>
      </p:sp>
      <p:sp>
        <p:nvSpPr>
          <p:cNvPr id="11" name="Content Placeholder 2">
            <a:extLst>
              <a:ext uri="{FF2B5EF4-FFF2-40B4-BE49-F238E27FC236}">
                <a16:creationId xmlns:a16="http://schemas.microsoft.com/office/drawing/2014/main" id="{7560D6E8-C256-4A63-ADB2-01BE114D5F2F}"/>
              </a:ext>
            </a:extLst>
          </p:cNvPr>
          <p:cNvSpPr txBox="1">
            <a:spLocks/>
          </p:cNvSpPr>
          <p:nvPr/>
        </p:nvSpPr>
        <p:spPr bwMode="auto">
          <a:xfrm>
            <a:off x="377191" y="2552384"/>
            <a:ext cx="739775" cy="928687"/>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c) </a:t>
            </a:r>
          </a:p>
        </p:txBody>
      </p:sp>
      <p:sp>
        <p:nvSpPr>
          <p:cNvPr id="12" name="Rectangle 11">
            <a:extLst>
              <a:ext uri="{FF2B5EF4-FFF2-40B4-BE49-F238E27FC236}">
                <a16:creationId xmlns:a16="http://schemas.microsoft.com/office/drawing/2014/main" id="{8F28A526-4D13-4C8E-87FB-CD1B80020E89}"/>
              </a:ext>
            </a:extLst>
          </p:cNvPr>
          <p:cNvSpPr>
            <a:spLocks noChangeArrowheads="1"/>
          </p:cNvSpPr>
          <p:nvPr/>
        </p:nvSpPr>
        <p:spPr bwMode="auto">
          <a:xfrm>
            <a:off x="713583" y="2443580"/>
            <a:ext cx="103335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1. The sample is SRS, this information is given.  2.  We can assume that each observation is independent of one another.   3.  The following inequalities are met:  </a:t>
            </a:r>
          </a:p>
        </p:txBody>
      </p:sp>
      <p:graphicFrame>
        <p:nvGraphicFramePr>
          <p:cNvPr id="3078" name="Object 9">
            <a:extLst>
              <a:ext uri="{FF2B5EF4-FFF2-40B4-BE49-F238E27FC236}">
                <a16:creationId xmlns:a16="http://schemas.microsoft.com/office/drawing/2014/main" id="{90578B1F-4088-4E39-B524-6652869BB4B2}"/>
              </a:ext>
            </a:extLst>
          </p:cNvPr>
          <p:cNvGraphicFramePr>
            <a:graphicFrameLocks noChangeAspect="1"/>
          </p:cNvGraphicFramePr>
          <p:nvPr/>
        </p:nvGraphicFramePr>
        <p:xfrm>
          <a:off x="6668135" y="4169094"/>
          <a:ext cx="234950" cy="390525"/>
        </p:xfrm>
        <a:graphic>
          <a:graphicData uri="http://schemas.openxmlformats.org/presentationml/2006/ole">
            <mc:AlternateContent xmlns:mc="http://schemas.openxmlformats.org/markup-compatibility/2006">
              <mc:Choice xmlns:v="urn:schemas-microsoft-com:vml" Requires="v">
                <p:oleObj name="Equation" r:id="rId14" imgW="152268" imgH="253780" progId="Equation.DSMT4">
                  <p:embed/>
                </p:oleObj>
              </mc:Choice>
              <mc:Fallback>
                <p:oleObj name="Equation" r:id="rId14" imgW="152268" imgH="253780" progId="Equation.DSMT4">
                  <p:embed/>
                  <p:pic>
                    <p:nvPicPr>
                      <p:cNvPr id="3078" name="Object 9">
                        <a:extLst>
                          <a:ext uri="{FF2B5EF4-FFF2-40B4-BE49-F238E27FC236}">
                            <a16:creationId xmlns:a16="http://schemas.microsoft.com/office/drawing/2014/main" id="{90578B1F-4088-4E39-B524-6652869BB4B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68135" y="4169094"/>
                        <a:ext cx="2349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9" name="Object 10">
            <a:extLst>
              <a:ext uri="{FF2B5EF4-FFF2-40B4-BE49-F238E27FC236}">
                <a16:creationId xmlns:a16="http://schemas.microsoft.com/office/drawing/2014/main" id="{6ACE841A-5351-4BE7-AE3C-6547EC4A83D5}"/>
              </a:ext>
            </a:extLst>
          </p:cNvPr>
          <p:cNvGraphicFramePr>
            <a:graphicFrameLocks noChangeAspect="1"/>
          </p:cNvGraphicFramePr>
          <p:nvPr>
            <p:extLst>
              <p:ext uri="{D42A27DB-BD31-4B8C-83A1-F6EECF244321}">
                <p14:modId xmlns:p14="http://schemas.microsoft.com/office/powerpoint/2010/main" val="3130703558"/>
              </p:ext>
            </p:extLst>
          </p:nvPr>
        </p:nvGraphicFramePr>
        <p:xfrm>
          <a:off x="2247582" y="3118789"/>
          <a:ext cx="830263" cy="339725"/>
        </p:xfrm>
        <a:graphic>
          <a:graphicData uri="http://schemas.openxmlformats.org/presentationml/2006/ole">
            <mc:AlternateContent xmlns:mc="http://schemas.openxmlformats.org/markup-compatibility/2006">
              <mc:Choice xmlns:v="urn:schemas-microsoft-com:vml" Requires="v">
                <p:oleObj name="Equation" r:id="rId16" imgW="494870" imgH="203024" progId="Equation.DSMT4">
                  <p:embed/>
                </p:oleObj>
              </mc:Choice>
              <mc:Fallback>
                <p:oleObj name="Equation" r:id="rId16" imgW="494870" imgH="203024" progId="Equation.DSMT4">
                  <p:embed/>
                  <p:pic>
                    <p:nvPicPr>
                      <p:cNvPr id="3079" name="Object 10">
                        <a:extLst>
                          <a:ext uri="{FF2B5EF4-FFF2-40B4-BE49-F238E27FC236}">
                            <a16:creationId xmlns:a16="http://schemas.microsoft.com/office/drawing/2014/main" id="{6ACE841A-5351-4BE7-AE3C-6547EC4A83D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47582" y="3118789"/>
                        <a:ext cx="83026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 name="Object 11">
            <a:extLst>
              <a:ext uri="{FF2B5EF4-FFF2-40B4-BE49-F238E27FC236}">
                <a16:creationId xmlns:a16="http://schemas.microsoft.com/office/drawing/2014/main" id="{9B2A0AC0-4ECF-40B4-BE52-98A9621B3167}"/>
              </a:ext>
            </a:extLst>
          </p:cNvPr>
          <p:cNvGraphicFramePr>
            <a:graphicFrameLocks noChangeAspect="1"/>
          </p:cNvGraphicFramePr>
          <p:nvPr>
            <p:extLst>
              <p:ext uri="{D42A27DB-BD31-4B8C-83A1-F6EECF244321}">
                <p14:modId xmlns:p14="http://schemas.microsoft.com/office/powerpoint/2010/main" val="1752844935"/>
              </p:ext>
            </p:extLst>
          </p:nvPr>
        </p:nvGraphicFramePr>
        <p:xfrm>
          <a:off x="4435156" y="3094975"/>
          <a:ext cx="1346200" cy="412750"/>
        </p:xfrm>
        <a:graphic>
          <a:graphicData uri="http://schemas.openxmlformats.org/presentationml/2006/ole">
            <mc:AlternateContent xmlns:mc="http://schemas.openxmlformats.org/markup-compatibility/2006">
              <mc:Choice xmlns:v="urn:schemas-microsoft-com:vml" Requires="v">
                <p:oleObj name="Equation" r:id="rId18" imgW="825500" imgH="254000" progId="Equation.DSMT4">
                  <p:embed/>
                </p:oleObj>
              </mc:Choice>
              <mc:Fallback>
                <p:oleObj name="Equation" r:id="rId18" imgW="825500" imgH="254000" progId="Equation.DSMT4">
                  <p:embed/>
                  <p:pic>
                    <p:nvPicPr>
                      <p:cNvPr id="3080" name="Object 11">
                        <a:extLst>
                          <a:ext uri="{FF2B5EF4-FFF2-40B4-BE49-F238E27FC236}">
                            <a16:creationId xmlns:a16="http://schemas.microsoft.com/office/drawing/2014/main" id="{9B2A0AC0-4ECF-40B4-BE52-98A9621B31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35156" y="3094975"/>
                        <a:ext cx="13462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2">
            <a:extLst>
              <a:ext uri="{FF2B5EF4-FFF2-40B4-BE49-F238E27FC236}">
                <a16:creationId xmlns:a16="http://schemas.microsoft.com/office/drawing/2014/main" id="{421DB7BA-C4E4-406F-92A3-3F4DAE32C0B4}"/>
              </a:ext>
            </a:extLst>
          </p:cNvPr>
          <p:cNvGraphicFramePr>
            <a:graphicFrameLocks noChangeAspect="1"/>
          </p:cNvGraphicFramePr>
          <p:nvPr>
            <p:extLst>
              <p:ext uri="{D42A27DB-BD31-4B8C-83A1-F6EECF244321}">
                <p14:modId xmlns:p14="http://schemas.microsoft.com/office/powerpoint/2010/main" val="3474371336"/>
              </p:ext>
            </p:extLst>
          </p:nvPr>
        </p:nvGraphicFramePr>
        <p:xfrm>
          <a:off x="1322070" y="3496613"/>
          <a:ext cx="1749425" cy="425450"/>
        </p:xfrm>
        <a:graphic>
          <a:graphicData uri="http://schemas.openxmlformats.org/presentationml/2006/ole">
            <mc:AlternateContent xmlns:mc="http://schemas.openxmlformats.org/markup-compatibility/2006">
              <mc:Choice xmlns:v="urn:schemas-microsoft-com:vml" Requires="v">
                <p:oleObj name="Equation" r:id="rId20" imgW="1040948" imgH="253890" progId="Equation.DSMT4">
                  <p:embed/>
                </p:oleObj>
              </mc:Choice>
              <mc:Fallback>
                <p:oleObj name="Equation" r:id="rId20" imgW="1040948" imgH="253890" progId="Equation.DSMT4">
                  <p:embed/>
                  <p:pic>
                    <p:nvPicPr>
                      <p:cNvPr id="16" name="Object 12">
                        <a:extLst>
                          <a:ext uri="{FF2B5EF4-FFF2-40B4-BE49-F238E27FC236}">
                            <a16:creationId xmlns:a16="http://schemas.microsoft.com/office/drawing/2014/main" id="{421DB7BA-C4E4-406F-92A3-3F4DAE32C0B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22070" y="3496613"/>
                        <a:ext cx="174942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3">
            <a:extLst>
              <a:ext uri="{FF2B5EF4-FFF2-40B4-BE49-F238E27FC236}">
                <a16:creationId xmlns:a16="http://schemas.microsoft.com/office/drawing/2014/main" id="{E49B45A2-EB3D-4245-ADFB-D1227A2E0CD7}"/>
              </a:ext>
            </a:extLst>
          </p:cNvPr>
          <p:cNvGraphicFramePr>
            <a:graphicFrameLocks noChangeAspect="1"/>
          </p:cNvGraphicFramePr>
          <p:nvPr>
            <p:extLst>
              <p:ext uri="{D42A27DB-BD31-4B8C-83A1-F6EECF244321}">
                <p14:modId xmlns:p14="http://schemas.microsoft.com/office/powerpoint/2010/main" val="211637072"/>
              </p:ext>
            </p:extLst>
          </p:nvPr>
        </p:nvGraphicFramePr>
        <p:xfrm>
          <a:off x="2144395" y="3898251"/>
          <a:ext cx="917575" cy="296863"/>
        </p:xfrm>
        <a:graphic>
          <a:graphicData uri="http://schemas.openxmlformats.org/presentationml/2006/ole">
            <mc:AlternateContent xmlns:mc="http://schemas.openxmlformats.org/markup-compatibility/2006">
              <mc:Choice xmlns:v="urn:schemas-microsoft-com:vml" Requires="v">
                <p:oleObj name="Equation" r:id="rId22" imgW="545626" imgH="177646" progId="Equation.DSMT4">
                  <p:embed/>
                </p:oleObj>
              </mc:Choice>
              <mc:Fallback>
                <p:oleObj name="Equation" r:id="rId22" imgW="545626" imgH="177646" progId="Equation.DSMT4">
                  <p:embed/>
                  <p:pic>
                    <p:nvPicPr>
                      <p:cNvPr id="17" name="Object 13">
                        <a:extLst>
                          <a:ext uri="{FF2B5EF4-FFF2-40B4-BE49-F238E27FC236}">
                            <a16:creationId xmlns:a16="http://schemas.microsoft.com/office/drawing/2014/main" id="{E49B45A2-EB3D-4245-ADFB-D1227A2E0CD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44395" y="3898251"/>
                        <a:ext cx="917575"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4">
            <a:extLst>
              <a:ext uri="{FF2B5EF4-FFF2-40B4-BE49-F238E27FC236}">
                <a16:creationId xmlns:a16="http://schemas.microsoft.com/office/drawing/2014/main" id="{8A2FDB8C-5664-4499-A561-5A22644B6FF1}"/>
              </a:ext>
            </a:extLst>
          </p:cNvPr>
          <p:cNvGraphicFramePr>
            <a:graphicFrameLocks noChangeAspect="1"/>
          </p:cNvGraphicFramePr>
          <p:nvPr>
            <p:extLst>
              <p:ext uri="{D42A27DB-BD31-4B8C-83A1-F6EECF244321}">
                <p14:modId xmlns:p14="http://schemas.microsoft.com/office/powerpoint/2010/main" val="11055821"/>
              </p:ext>
            </p:extLst>
          </p:nvPr>
        </p:nvGraphicFramePr>
        <p:xfrm>
          <a:off x="4043045" y="3501375"/>
          <a:ext cx="1749425" cy="425450"/>
        </p:xfrm>
        <a:graphic>
          <a:graphicData uri="http://schemas.openxmlformats.org/presentationml/2006/ole">
            <mc:AlternateContent xmlns:mc="http://schemas.openxmlformats.org/markup-compatibility/2006">
              <mc:Choice xmlns:v="urn:schemas-microsoft-com:vml" Requires="v">
                <p:oleObj name="Equation" r:id="rId24" imgW="1040948" imgH="253890" progId="Equation.DSMT4">
                  <p:embed/>
                </p:oleObj>
              </mc:Choice>
              <mc:Fallback>
                <p:oleObj name="Equation" r:id="rId24" imgW="1040948" imgH="253890" progId="Equation.DSMT4">
                  <p:embed/>
                  <p:pic>
                    <p:nvPicPr>
                      <p:cNvPr id="18" name="Object 14">
                        <a:extLst>
                          <a:ext uri="{FF2B5EF4-FFF2-40B4-BE49-F238E27FC236}">
                            <a16:creationId xmlns:a16="http://schemas.microsoft.com/office/drawing/2014/main" id="{8A2FDB8C-5664-4499-A561-5A22644B6FF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43045" y="3501375"/>
                        <a:ext cx="174942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5">
            <a:extLst>
              <a:ext uri="{FF2B5EF4-FFF2-40B4-BE49-F238E27FC236}">
                <a16:creationId xmlns:a16="http://schemas.microsoft.com/office/drawing/2014/main" id="{F343C5E1-193A-4D0C-9006-D54B979834AC}"/>
              </a:ext>
            </a:extLst>
          </p:cNvPr>
          <p:cNvGraphicFramePr>
            <a:graphicFrameLocks noChangeAspect="1"/>
          </p:cNvGraphicFramePr>
          <p:nvPr>
            <p:extLst>
              <p:ext uri="{D42A27DB-BD31-4B8C-83A1-F6EECF244321}">
                <p14:modId xmlns:p14="http://schemas.microsoft.com/office/powerpoint/2010/main" val="1250506140"/>
              </p:ext>
            </p:extLst>
          </p:nvPr>
        </p:nvGraphicFramePr>
        <p:xfrm>
          <a:off x="4747895" y="3901426"/>
          <a:ext cx="1044575" cy="296863"/>
        </p:xfrm>
        <a:graphic>
          <a:graphicData uri="http://schemas.openxmlformats.org/presentationml/2006/ole">
            <mc:AlternateContent xmlns:mc="http://schemas.openxmlformats.org/markup-compatibility/2006">
              <mc:Choice xmlns:v="urn:schemas-microsoft-com:vml" Requires="v">
                <p:oleObj name="Equation" r:id="rId26" imgW="621760" imgH="177646" progId="Equation.DSMT4">
                  <p:embed/>
                </p:oleObj>
              </mc:Choice>
              <mc:Fallback>
                <p:oleObj name="Equation" r:id="rId26" imgW="621760" imgH="177646" progId="Equation.DSMT4">
                  <p:embed/>
                  <p:pic>
                    <p:nvPicPr>
                      <p:cNvPr id="19" name="Object 15">
                        <a:extLst>
                          <a:ext uri="{FF2B5EF4-FFF2-40B4-BE49-F238E27FC236}">
                            <a16:creationId xmlns:a16="http://schemas.microsoft.com/office/drawing/2014/main" id="{F343C5E1-193A-4D0C-9006-D54B979834A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47895" y="3901426"/>
                        <a:ext cx="1044575"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Content Placeholder 2">
            <a:extLst>
              <a:ext uri="{FF2B5EF4-FFF2-40B4-BE49-F238E27FC236}">
                <a16:creationId xmlns:a16="http://schemas.microsoft.com/office/drawing/2014/main" id="{453B4130-D418-4899-A691-CB43FBACFF43}"/>
              </a:ext>
            </a:extLst>
          </p:cNvPr>
          <p:cNvSpPr txBox="1">
            <a:spLocks/>
          </p:cNvSpPr>
          <p:nvPr/>
        </p:nvSpPr>
        <p:spPr bwMode="auto">
          <a:xfrm>
            <a:off x="530226" y="4121150"/>
            <a:ext cx="739775" cy="9271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d) </a:t>
            </a:r>
          </a:p>
        </p:txBody>
      </p:sp>
      <p:sp>
        <p:nvSpPr>
          <p:cNvPr id="21" name="Rectangle 20">
            <a:extLst>
              <a:ext uri="{FF2B5EF4-FFF2-40B4-BE49-F238E27FC236}">
                <a16:creationId xmlns:a16="http://schemas.microsoft.com/office/drawing/2014/main" id="{44ED9AB1-F71E-4229-BBB4-724421D58303}"/>
              </a:ext>
            </a:extLst>
          </p:cNvPr>
          <p:cNvSpPr>
            <a:spLocks noChangeArrowheads="1"/>
          </p:cNvSpPr>
          <p:nvPr/>
        </p:nvSpPr>
        <p:spPr bwMode="auto">
          <a:xfrm>
            <a:off x="975360" y="4187826"/>
            <a:ext cx="1061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Use a normal approximation to find the probability that        will be between 0.33 to 0.37.  </a:t>
            </a:r>
          </a:p>
        </p:txBody>
      </p:sp>
      <p:graphicFrame>
        <p:nvGraphicFramePr>
          <p:cNvPr id="22" name="Object 16">
            <a:extLst>
              <a:ext uri="{FF2B5EF4-FFF2-40B4-BE49-F238E27FC236}">
                <a16:creationId xmlns:a16="http://schemas.microsoft.com/office/drawing/2014/main" id="{4011176E-1896-4DB8-BAB8-2523D6A84AF7}"/>
              </a:ext>
            </a:extLst>
          </p:cNvPr>
          <p:cNvGraphicFramePr>
            <a:graphicFrameLocks noChangeAspect="1"/>
          </p:cNvGraphicFramePr>
          <p:nvPr>
            <p:extLst>
              <p:ext uri="{D42A27DB-BD31-4B8C-83A1-F6EECF244321}">
                <p14:modId xmlns:p14="http://schemas.microsoft.com/office/powerpoint/2010/main" val="130689280"/>
              </p:ext>
            </p:extLst>
          </p:nvPr>
        </p:nvGraphicFramePr>
        <p:xfrm>
          <a:off x="713583" y="4751745"/>
          <a:ext cx="1212850" cy="509587"/>
        </p:xfrm>
        <a:graphic>
          <a:graphicData uri="http://schemas.openxmlformats.org/presentationml/2006/ole">
            <mc:AlternateContent xmlns:mc="http://schemas.openxmlformats.org/markup-compatibility/2006">
              <mc:Choice xmlns:v="urn:schemas-microsoft-com:vml" Requires="v">
                <p:oleObj name="Equation" r:id="rId28" imgW="634449" imgH="266469" progId="Equation.DSMT4">
                  <p:embed/>
                </p:oleObj>
              </mc:Choice>
              <mc:Fallback>
                <p:oleObj name="Equation" r:id="rId28" imgW="634449" imgH="266469" progId="Equation.DSMT4">
                  <p:embed/>
                  <p:pic>
                    <p:nvPicPr>
                      <p:cNvPr id="22" name="Object 16">
                        <a:extLst>
                          <a:ext uri="{FF2B5EF4-FFF2-40B4-BE49-F238E27FC236}">
                            <a16:creationId xmlns:a16="http://schemas.microsoft.com/office/drawing/2014/main" id="{4011176E-1896-4DB8-BAB8-2523D6A84AF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3583" y="4751745"/>
                        <a:ext cx="121285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7">
            <a:extLst>
              <a:ext uri="{FF2B5EF4-FFF2-40B4-BE49-F238E27FC236}">
                <a16:creationId xmlns:a16="http://schemas.microsoft.com/office/drawing/2014/main" id="{95282F06-C7A7-4FD1-9102-0FA847656B00}"/>
              </a:ext>
            </a:extLst>
          </p:cNvPr>
          <p:cNvGraphicFramePr>
            <a:graphicFrameLocks noChangeAspect="1"/>
          </p:cNvGraphicFramePr>
          <p:nvPr>
            <p:extLst>
              <p:ext uri="{D42A27DB-BD31-4B8C-83A1-F6EECF244321}">
                <p14:modId xmlns:p14="http://schemas.microsoft.com/office/powerpoint/2010/main" val="2838766210"/>
              </p:ext>
            </p:extLst>
          </p:nvPr>
        </p:nvGraphicFramePr>
        <p:xfrm>
          <a:off x="775887" y="5296631"/>
          <a:ext cx="1730375" cy="490538"/>
        </p:xfrm>
        <a:graphic>
          <a:graphicData uri="http://schemas.openxmlformats.org/presentationml/2006/ole">
            <mc:AlternateContent xmlns:mc="http://schemas.openxmlformats.org/markup-compatibility/2006">
              <mc:Choice xmlns:v="urn:schemas-microsoft-com:vml" Requires="v">
                <p:oleObj name="Equation" r:id="rId30" imgW="939392" imgH="266584" progId="Equation.DSMT4">
                  <p:embed/>
                </p:oleObj>
              </mc:Choice>
              <mc:Fallback>
                <p:oleObj name="Equation" r:id="rId30" imgW="939392" imgH="266584" progId="Equation.DSMT4">
                  <p:embed/>
                  <p:pic>
                    <p:nvPicPr>
                      <p:cNvPr id="23" name="Object 17">
                        <a:extLst>
                          <a:ext uri="{FF2B5EF4-FFF2-40B4-BE49-F238E27FC236}">
                            <a16:creationId xmlns:a16="http://schemas.microsoft.com/office/drawing/2014/main" id="{95282F06-C7A7-4FD1-9102-0FA847656B0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5887" y="5296631"/>
                        <a:ext cx="173037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8">
            <a:extLst>
              <a:ext uri="{FF2B5EF4-FFF2-40B4-BE49-F238E27FC236}">
                <a16:creationId xmlns:a16="http://schemas.microsoft.com/office/drawing/2014/main" id="{498EBD1D-D94E-461A-821C-E135C352F4F7}"/>
              </a:ext>
            </a:extLst>
          </p:cNvPr>
          <p:cNvGraphicFramePr>
            <a:graphicFrameLocks noChangeAspect="1"/>
          </p:cNvGraphicFramePr>
          <p:nvPr/>
        </p:nvGraphicFramePr>
        <p:xfrm>
          <a:off x="3218815" y="4632009"/>
          <a:ext cx="2305050" cy="630237"/>
        </p:xfrm>
        <a:graphic>
          <a:graphicData uri="http://schemas.openxmlformats.org/presentationml/2006/ole">
            <mc:AlternateContent xmlns:mc="http://schemas.openxmlformats.org/markup-compatibility/2006">
              <mc:Choice xmlns:v="urn:schemas-microsoft-com:vml" Requires="v">
                <p:oleObj name="Equation" r:id="rId32" imgW="1206500" imgH="330200" progId="Equation.DSMT4">
                  <p:embed/>
                </p:oleObj>
              </mc:Choice>
              <mc:Fallback>
                <p:oleObj name="Equation" r:id="rId32" imgW="1206500" imgH="330200" progId="Equation.DSMT4">
                  <p:embed/>
                  <p:pic>
                    <p:nvPicPr>
                      <p:cNvPr id="24" name="Object 18">
                        <a:extLst>
                          <a:ext uri="{FF2B5EF4-FFF2-40B4-BE49-F238E27FC236}">
                            <a16:creationId xmlns:a16="http://schemas.microsoft.com/office/drawing/2014/main" id="{498EBD1D-D94E-461A-821C-E135C352F4F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218815" y="4632009"/>
                        <a:ext cx="2305050"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19">
            <a:extLst>
              <a:ext uri="{FF2B5EF4-FFF2-40B4-BE49-F238E27FC236}">
                <a16:creationId xmlns:a16="http://schemas.microsoft.com/office/drawing/2014/main" id="{C836B29F-C02D-4C2A-8E13-D0F449362A22}"/>
              </a:ext>
            </a:extLst>
          </p:cNvPr>
          <p:cNvGraphicFramePr>
            <a:graphicFrameLocks noChangeAspect="1"/>
          </p:cNvGraphicFramePr>
          <p:nvPr/>
        </p:nvGraphicFramePr>
        <p:xfrm>
          <a:off x="5534979" y="4701859"/>
          <a:ext cx="2911475" cy="485775"/>
        </p:xfrm>
        <a:graphic>
          <a:graphicData uri="http://schemas.openxmlformats.org/presentationml/2006/ole">
            <mc:AlternateContent xmlns:mc="http://schemas.openxmlformats.org/markup-compatibility/2006">
              <mc:Choice xmlns:v="urn:schemas-microsoft-com:vml" Requires="v">
                <p:oleObj name="Equation" r:id="rId34" imgW="1524000" imgH="254000" progId="Equation.DSMT4">
                  <p:embed/>
                </p:oleObj>
              </mc:Choice>
              <mc:Fallback>
                <p:oleObj name="Equation" r:id="rId34" imgW="1524000" imgH="254000" progId="Equation.DSMT4">
                  <p:embed/>
                  <p:pic>
                    <p:nvPicPr>
                      <p:cNvPr id="25" name="Object 19">
                        <a:extLst>
                          <a:ext uri="{FF2B5EF4-FFF2-40B4-BE49-F238E27FC236}">
                            <a16:creationId xmlns:a16="http://schemas.microsoft.com/office/drawing/2014/main" id="{C836B29F-C02D-4C2A-8E13-D0F449362A2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534979" y="4701859"/>
                        <a:ext cx="29114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0">
            <a:extLst>
              <a:ext uri="{FF2B5EF4-FFF2-40B4-BE49-F238E27FC236}">
                <a16:creationId xmlns:a16="http://schemas.microsoft.com/office/drawing/2014/main" id="{4C4546E3-B2E4-46D1-A53C-27C4247B76E7}"/>
              </a:ext>
            </a:extLst>
          </p:cNvPr>
          <p:cNvGraphicFramePr>
            <a:graphicFrameLocks noChangeAspect="1"/>
          </p:cNvGraphicFramePr>
          <p:nvPr/>
        </p:nvGraphicFramePr>
        <p:xfrm>
          <a:off x="3676016" y="5214621"/>
          <a:ext cx="4803775" cy="485775"/>
        </p:xfrm>
        <a:graphic>
          <a:graphicData uri="http://schemas.openxmlformats.org/presentationml/2006/ole">
            <mc:AlternateContent xmlns:mc="http://schemas.openxmlformats.org/markup-compatibility/2006">
              <mc:Choice xmlns:v="urn:schemas-microsoft-com:vml" Requires="v">
                <p:oleObj name="Equation" r:id="rId36" imgW="2514600" imgH="254000" progId="Equation.DSMT4">
                  <p:embed/>
                </p:oleObj>
              </mc:Choice>
              <mc:Fallback>
                <p:oleObj name="Equation" r:id="rId36" imgW="2514600" imgH="254000" progId="Equation.DSMT4">
                  <p:embed/>
                  <p:pic>
                    <p:nvPicPr>
                      <p:cNvPr id="26" name="Object 20">
                        <a:extLst>
                          <a:ext uri="{FF2B5EF4-FFF2-40B4-BE49-F238E27FC236}">
                            <a16:creationId xmlns:a16="http://schemas.microsoft.com/office/drawing/2014/main" id="{4C4546E3-B2E4-46D1-A53C-27C4247B76E7}"/>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676016" y="5214621"/>
                        <a:ext cx="48037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1">
            <a:extLst>
              <a:ext uri="{FF2B5EF4-FFF2-40B4-BE49-F238E27FC236}">
                <a16:creationId xmlns:a16="http://schemas.microsoft.com/office/drawing/2014/main" id="{2B373F4F-702B-4BB0-A664-FA1C93E2B164}"/>
              </a:ext>
            </a:extLst>
          </p:cNvPr>
          <p:cNvGraphicFramePr>
            <a:graphicFrameLocks noChangeAspect="1"/>
          </p:cNvGraphicFramePr>
          <p:nvPr/>
        </p:nvGraphicFramePr>
        <p:xfrm>
          <a:off x="3680778" y="5733734"/>
          <a:ext cx="1262062" cy="339725"/>
        </p:xfrm>
        <a:graphic>
          <a:graphicData uri="http://schemas.openxmlformats.org/presentationml/2006/ole">
            <mc:AlternateContent xmlns:mc="http://schemas.openxmlformats.org/markup-compatibility/2006">
              <mc:Choice xmlns:v="urn:schemas-microsoft-com:vml" Requires="v">
                <p:oleObj name="Equation" r:id="rId38" imgW="660113" imgH="177723" progId="Equation.DSMT4">
                  <p:embed/>
                </p:oleObj>
              </mc:Choice>
              <mc:Fallback>
                <p:oleObj name="Equation" r:id="rId38" imgW="660113" imgH="177723" progId="Equation.DSMT4">
                  <p:embed/>
                  <p:pic>
                    <p:nvPicPr>
                      <p:cNvPr id="27" name="Object 21">
                        <a:extLst>
                          <a:ext uri="{FF2B5EF4-FFF2-40B4-BE49-F238E27FC236}">
                            <a16:creationId xmlns:a16="http://schemas.microsoft.com/office/drawing/2014/main" id="{2B373F4F-702B-4BB0-A664-FA1C93E2B164}"/>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680778" y="5733734"/>
                        <a:ext cx="12620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Rectangle 27">
            <a:extLst>
              <a:ext uri="{FF2B5EF4-FFF2-40B4-BE49-F238E27FC236}">
                <a16:creationId xmlns:a16="http://schemas.microsoft.com/office/drawing/2014/main" id="{4B9C0415-428D-4595-94A8-97D6ADDF6F24}"/>
              </a:ext>
            </a:extLst>
          </p:cNvPr>
          <p:cNvSpPr>
            <a:spLocks noChangeArrowheads="1"/>
          </p:cNvSpPr>
          <p:nvPr/>
        </p:nvSpPr>
        <p:spPr bwMode="auto">
          <a:xfrm>
            <a:off x="827100" y="6146165"/>
            <a:ext cx="9613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Over 96% of the sample proportions will be 0.33 and 0.37</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9358769-1BE8-94A1-8150-59A8208758F2}"/>
                  </a:ext>
                </a:extLst>
              </p:cNvPr>
              <p:cNvSpPr>
                <a:spLocks noChangeArrowheads="1"/>
              </p:cNvSpPr>
              <p:nvPr/>
            </p:nvSpPr>
            <p:spPr bwMode="auto">
              <a:xfrm>
                <a:off x="6496493" y="3193073"/>
                <a:ext cx="5107106" cy="956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Since all 3 conditions are met, we can assume that the sampling distribution of </a:t>
                </a:r>
                <a14:m>
                  <m:oMath xmlns:m="http://schemas.openxmlformats.org/officeDocument/2006/math">
                    <m:acc>
                      <m:accPr>
                        <m:chr m:val="̂"/>
                        <m:ctrlPr>
                          <a:rPr lang="en-CA" altLang="en-US" sz="1800" i="1" smtClean="0">
                            <a:solidFill>
                              <a:srgbClr val="FF0000"/>
                            </a:solidFill>
                            <a:latin typeface="Cambria Math" panose="02040503050406030204" pitchFamily="18" charset="0"/>
                          </a:rPr>
                        </m:ctrlPr>
                      </m:accPr>
                      <m:e>
                        <m:r>
                          <a:rPr lang="en-US" altLang="en-US" sz="1800" b="0" i="1" smtClean="0">
                            <a:solidFill>
                              <a:srgbClr val="FF0000"/>
                            </a:solidFill>
                            <a:latin typeface="Cambria Math" panose="02040503050406030204" pitchFamily="18" charset="0"/>
                          </a:rPr>
                          <m:t>𝑝</m:t>
                        </m:r>
                      </m:e>
                    </m:acc>
                  </m:oMath>
                </a14:m>
                <a:r>
                  <a:rPr lang="en-CA" altLang="en-US" sz="1800" dirty="0">
                    <a:solidFill>
                      <a:srgbClr val="FF0000"/>
                    </a:solidFill>
                    <a:latin typeface="Arial" panose="020B0604020202020204" pitchFamily="34" charset="0"/>
                  </a:rPr>
                  <a:t> is normally distributed</a:t>
                </a:r>
              </a:p>
            </p:txBody>
          </p:sp>
        </mc:Choice>
        <mc:Fallback xmlns="">
          <p:sp>
            <p:nvSpPr>
              <p:cNvPr id="2" name="Rectangle 1">
                <a:extLst>
                  <a:ext uri="{FF2B5EF4-FFF2-40B4-BE49-F238E27FC236}">
                    <a16:creationId xmlns:a16="http://schemas.microsoft.com/office/drawing/2014/main" id="{69358769-1BE8-94A1-8150-59A8208758F2}"/>
                  </a:ext>
                </a:extLst>
              </p:cNvPr>
              <p:cNvSpPr>
                <a:spLocks noRot="1" noChangeAspect="1" noMove="1" noResize="1" noEditPoints="1" noAdjustHandles="1" noChangeArrowheads="1" noChangeShapeType="1" noTextEdit="1"/>
              </p:cNvSpPr>
              <p:nvPr/>
            </p:nvSpPr>
            <p:spPr bwMode="auto">
              <a:xfrm>
                <a:off x="6496493" y="3193073"/>
                <a:ext cx="5107106" cy="956480"/>
              </a:xfrm>
              <a:prstGeom prst="rect">
                <a:avLst/>
              </a:prstGeom>
              <a:blipFill>
                <a:blip r:embed="rId40"/>
                <a:stretch>
                  <a:fillRect l="-1075" t="-3822" b="-57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079"/>
                                        </p:tgtEl>
                                        <p:attrNameLst>
                                          <p:attrName>style.visibility</p:attrName>
                                        </p:attrNameLst>
                                      </p:cBhvr>
                                      <p:to>
                                        <p:strVal val="visible"/>
                                      </p:to>
                                    </p:set>
                                    <p:animEffect transition="in" filter="blinds(horizontal)">
                                      <p:cBhvr>
                                        <p:cTn id="42" dur="500"/>
                                        <p:tgtEl>
                                          <p:spTgt spid="3079"/>
                                        </p:tgtEl>
                                      </p:cBhvr>
                                    </p:animEffect>
                                  </p:childTnLst>
                                </p:cTn>
                              </p:par>
                              <p:par>
                                <p:cTn id="43" presetID="3" presetClass="entr" presetSubtype="10" fill="hold" nodeType="withEffect">
                                  <p:stCondLst>
                                    <p:cond delay="0"/>
                                  </p:stCondLst>
                                  <p:childTnLst>
                                    <p:set>
                                      <p:cBhvr>
                                        <p:cTn id="44" dur="1" fill="hold">
                                          <p:stCondLst>
                                            <p:cond delay="0"/>
                                          </p:stCondLst>
                                        </p:cTn>
                                        <p:tgtEl>
                                          <p:spTgt spid="3080"/>
                                        </p:tgtEl>
                                        <p:attrNameLst>
                                          <p:attrName>style.visibility</p:attrName>
                                        </p:attrNameLst>
                                      </p:cBhvr>
                                      <p:to>
                                        <p:strVal val="visible"/>
                                      </p:to>
                                    </p:set>
                                    <p:animEffect transition="in" filter="blinds(horizontal)">
                                      <p:cBhvr>
                                        <p:cTn id="45" dur="500"/>
                                        <p:tgtEl>
                                          <p:spTgt spid="308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linds(horizontal)">
                                      <p:cBhvr>
                                        <p:cTn id="60" dur="500"/>
                                        <p:tgtEl>
                                          <p:spTgt spid="1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blinds(horizontal)">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blinds(horizontal)">
                                      <p:cBhvr>
                                        <p:cTn id="75" dur="500"/>
                                        <p:tgtEl>
                                          <p:spTgt spid="21"/>
                                        </p:tgtEl>
                                      </p:cBhvr>
                                    </p:animEffect>
                                  </p:childTnLst>
                                </p:cTn>
                              </p:par>
                              <p:par>
                                <p:cTn id="76" presetID="3" presetClass="entr" presetSubtype="10" fill="hold" nodeType="withEffect">
                                  <p:stCondLst>
                                    <p:cond delay="0"/>
                                  </p:stCondLst>
                                  <p:childTnLst>
                                    <p:set>
                                      <p:cBhvr>
                                        <p:cTn id="77" dur="1" fill="hold">
                                          <p:stCondLst>
                                            <p:cond delay="0"/>
                                          </p:stCondLst>
                                        </p:cTn>
                                        <p:tgtEl>
                                          <p:spTgt spid="3078"/>
                                        </p:tgtEl>
                                        <p:attrNameLst>
                                          <p:attrName>style.visibility</p:attrName>
                                        </p:attrNameLst>
                                      </p:cBhvr>
                                      <p:to>
                                        <p:strVal val="visible"/>
                                      </p:to>
                                    </p:set>
                                    <p:animEffect transition="in" filter="blinds(horizontal)">
                                      <p:cBhvr>
                                        <p:cTn id="78" dur="500"/>
                                        <p:tgtEl>
                                          <p:spTgt spid="307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linds(horizontal)">
                                      <p:cBhvr>
                                        <p:cTn id="83" dur="500"/>
                                        <p:tgtEl>
                                          <p:spTgt spid="2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blinds(horizontal)">
                                      <p:cBhvr>
                                        <p:cTn id="88" dur="500"/>
                                        <p:tgtEl>
                                          <p:spTgt spid="2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blinds(horizontal)">
                                      <p:cBhvr>
                                        <p:cTn id="93" dur="500"/>
                                        <p:tgtEl>
                                          <p:spTgt spid="2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blinds(horizontal)">
                                      <p:cBhvr>
                                        <p:cTn id="98" dur="500"/>
                                        <p:tgtEl>
                                          <p:spTgt spid="2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linds(horizontal)">
                                      <p:cBhvr>
                                        <p:cTn id="103" dur="500"/>
                                        <p:tgtEl>
                                          <p:spTgt spid="2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blinds(horizontal)">
                                      <p:cBhvr>
                                        <p:cTn id="108" dur="500"/>
                                        <p:tgtEl>
                                          <p:spTgt spid="2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blinds(horizontal)">
                                      <p:cBhvr>
                                        <p:cTn id="1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1" grpId="0"/>
      <p:bldP spid="28"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992819B-99D2-EA41-1171-353DB03474CD}"/>
                  </a:ext>
                </a:extLst>
              </p:cNvPr>
              <p:cNvSpPr>
                <a:spLocks noChangeArrowheads="1"/>
              </p:cNvSpPr>
              <p:nvPr/>
            </p:nvSpPr>
            <p:spPr bwMode="auto">
              <a:xfrm>
                <a:off x="242916" y="196736"/>
                <a:ext cx="10129520"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a) Assuming that the distribution of </a:t>
                </a:r>
                <a14:m>
                  <m:oMath xmlns:m="http://schemas.openxmlformats.org/officeDocument/2006/math">
                    <m:acc>
                      <m:accPr>
                        <m:chr m:val="̂"/>
                        <m:ctrlPr>
                          <a:rPr lang="en-CA" altLang="en-US" sz="1800" i="1" dirty="0" smtClean="0">
                            <a:solidFill>
                              <a:srgbClr val="FF0000"/>
                            </a:solidFill>
                            <a:latin typeface="Cambria Math" panose="02040503050406030204" pitchFamily="18" charset="0"/>
                          </a:rPr>
                        </m:ctrlPr>
                      </m:accPr>
                      <m:e>
                        <m:r>
                          <a:rPr lang="en-CA" altLang="en-US" sz="1800" b="0" i="1" dirty="0" smtClean="0">
                            <a:solidFill>
                              <a:srgbClr val="FF0000"/>
                            </a:solidFill>
                            <a:latin typeface="Cambria Math" panose="02040503050406030204" pitchFamily="18" charset="0"/>
                          </a:rPr>
                          <m:t>𝑝</m:t>
                        </m:r>
                      </m:e>
                    </m:acc>
                  </m:oMath>
                </a14:m>
                <a:r>
                  <a:rPr lang="en-CA" altLang="en-US" sz="1800" dirty="0">
                    <a:solidFill>
                      <a:srgbClr val="FF0000"/>
                    </a:solidFill>
                    <a:latin typeface="Arial" panose="020B0604020202020204" pitchFamily="34" charset="0"/>
                  </a:rPr>
                  <a:t> is normally distributed, with conditions met, the mean of the distribution of  </a:t>
                </a:r>
                <a14:m>
                  <m:oMath xmlns:m="http://schemas.openxmlformats.org/officeDocument/2006/math">
                    <m:acc>
                      <m:accPr>
                        <m:chr m:val="̂"/>
                        <m:ctrlPr>
                          <a:rPr lang="en-CA" altLang="en-US" sz="1800" i="1" dirty="0">
                            <a:solidFill>
                              <a:srgbClr val="FF0000"/>
                            </a:solidFill>
                            <a:latin typeface="Cambria Math" panose="02040503050406030204" pitchFamily="18" charset="0"/>
                          </a:rPr>
                        </m:ctrlPr>
                      </m:accPr>
                      <m:e>
                        <m:r>
                          <a:rPr lang="en-CA" altLang="en-US" sz="1800" i="1" dirty="0">
                            <a:solidFill>
                              <a:srgbClr val="FF0000"/>
                            </a:solidFill>
                            <a:latin typeface="Cambria Math" panose="02040503050406030204" pitchFamily="18" charset="0"/>
                          </a:rPr>
                          <m:t>𝑝</m:t>
                        </m:r>
                      </m:e>
                    </m:acc>
                  </m:oMath>
                </a14:m>
                <a:r>
                  <a:rPr lang="en-CA" altLang="en-US" sz="1800" dirty="0">
                    <a:solidFill>
                      <a:srgbClr val="FF0000"/>
                    </a:solidFill>
                    <a:latin typeface="Arial" panose="020B0604020202020204" pitchFamily="34" charset="0"/>
                  </a:rPr>
                  <a:t> is equal to the parameter “p”.</a:t>
                </a:r>
              </a:p>
            </p:txBody>
          </p:sp>
        </mc:Choice>
        <mc:Fallback xmlns="">
          <p:sp>
            <p:nvSpPr>
              <p:cNvPr id="4" name="Rectangle 3">
                <a:extLst>
                  <a:ext uri="{FF2B5EF4-FFF2-40B4-BE49-F238E27FC236}">
                    <a16:creationId xmlns:a16="http://schemas.microsoft.com/office/drawing/2014/main" id="{D992819B-99D2-EA41-1171-353DB03474CD}"/>
                  </a:ext>
                </a:extLst>
              </p:cNvPr>
              <p:cNvSpPr>
                <a:spLocks noRot="1" noChangeAspect="1" noMove="1" noResize="1" noEditPoints="1" noAdjustHandles="1" noChangeArrowheads="1" noChangeShapeType="1" noTextEdit="1"/>
              </p:cNvSpPr>
              <p:nvPr/>
            </p:nvSpPr>
            <p:spPr bwMode="auto">
              <a:xfrm>
                <a:off x="242916" y="196736"/>
                <a:ext cx="10129520" cy="646331"/>
              </a:xfrm>
              <a:prstGeom prst="rect">
                <a:avLst/>
              </a:prstGeom>
              <a:blipFill>
                <a:blip r:embed="rId4"/>
                <a:stretch>
                  <a:fillRect l="-542" t="-4717"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graphicFrame>
        <p:nvGraphicFramePr>
          <p:cNvPr id="5" name="Object 2">
            <a:extLst>
              <a:ext uri="{FF2B5EF4-FFF2-40B4-BE49-F238E27FC236}">
                <a16:creationId xmlns:a16="http://schemas.microsoft.com/office/drawing/2014/main" id="{82C31FE4-B426-888E-C519-78464A7D986E}"/>
              </a:ext>
            </a:extLst>
          </p:cNvPr>
          <p:cNvGraphicFramePr>
            <a:graphicFrameLocks noChangeAspect="1"/>
          </p:cNvGraphicFramePr>
          <p:nvPr/>
        </p:nvGraphicFramePr>
        <p:xfrm>
          <a:off x="486554" y="955705"/>
          <a:ext cx="900112" cy="509587"/>
        </p:xfrm>
        <a:graphic>
          <a:graphicData uri="http://schemas.openxmlformats.org/presentationml/2006/ole">
            <mc:AlternateContent xmlns:mc="http://schemas.openxmlformats.org/markup-compatibility/2006">
              <mc:Choice xmlns:v="urn:schemas-microsoft-com:vml" Requires="v">
                <p:oleObj name="Equation" r:id="rId5" imgW="469696" imgH="266584" progId="Equation.DSMT4">
                  <p:embed/>
                </p:oleObj>
              </mc:Choice>
              <mc:Fallback>
                <p:oleObj name="Equation" r:id="rId5" imgW="469696" imgH="266584" progId="Equation.DSMT4">
                  <p:embed/>
                  <p:pic>
                    <p:nvPicPr>
                      <p:cNvPr id="5" name="Object 2">
                        <a:extLst>
                          <a:ext uri="{FF2B5EF4-FFF2-40B4-BE49-F238E27FC236}">
                            <a16:creationId xmlns:a16="http://schemas.microsoft.com/office/drawing/2014/main" id="{82C31FE4-B426-888E-C519-78464A7D98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554" y="955705"/>
                        <a:ext cx="900112"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D893B60D-E3DE-7806-42C8-CFFE217A361F}"/>
              </a:ext>
            </a:extLst>
          </p:cNvPr>
          <p:cNvGraphicFramePr>
            <a:graphicFrameLocks noChangeAspect="1"/>
          </p:cNvGraphicFramePr>
          <p:nvPr/>
        </p:nvGraphicFramePr>
        <p:xfrm>
          <a:off x="1427941" y="1003330"/>
          <a:ext cx="827088" cy="339725"/>
        </p:xfrm>
        <a:graphic>
          <a:graphicData uri="http://schemas.openxmlformats.org/presentationml/2006/ole">
            <mc:AlternateContent xmlns:mc="http://schemas.openxmlformats.org/markup-compatibility/2006">
              <mc:Choice xmlns:v="urn:schemas-microsoft-com:vml" Requires="v">
                <p:oleObj name="Equation" r:id="rId7" imgW="431425" imgH="177646" progId="Equation.DSMT4">
                  <p:embed/>
                </p:oleObj>
              </mc:Choice>
              <mc:Fallback>
                <p:oleObj name="Equation" r:id="rId7" imgW="431425" imgH="177646" progId="Equation.DSMT4">
                  <p:embed/>
                  <p:pic>
                    <p:nvPicPr>
                      <p:cNvPr id="6" name="Object 5">
                        <a:extLst>
                          <a:ext uri="{FF2B5EF4-FFF2-40B4-BE49-F238E27FC236}">
                            <a16:creationId xmlns:a16="http://schemas.microsoft.com/office/drawing/2014/main" id="{D893B60D-E3DE-7806-42C8-CFFE217A36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7941" y="1003330"/>
                        <a:ext cx="82708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520249DA-7AB5-4D57-080C-3DA5C3ED1210}"/>
              </a:ext>
            </a:extLst>
          </p:cNvPr>
          <p:cNvGraphicFramePr>
            <a:graphicFrameLocks noChangeAspect="1"/>
          </p:cNvGraphicFramePr>
          <p:nvPr/>
        </p:nvGraphicFramePr>
        <p:xfrm>
          <a:off x="4243158" y="724419"/>
          <a:ext cx="1893887" cy="863600"/>
        </p:xfrm>
        <a:graphic>
          <a:graphicData uri="http://schemas.openxmlformats.org/presentationml/2006/ole">
            <mc:AlternateContent xmlns:mc="http://schemas.openxmlformats.org/markup-compatibility/2006">
              <mc:Choice xmlns:v="urn:schemas-microsoft-com:vml" Requires="v">
                <p:oleObj name="Equation" r:id="rId9" imgW="1028700" imgH="469900" progId="Equation.DSMT4">
                  <p:embed/>
                </p:oleObj>
              </mc:Choice>
              <mc:Fallback>
                <p:oleObj name="Equation" r:id="rId9" imgW="1028700" imgH="469900" progId="Equation.DSMT4">
                  <p:embed/>
                  <p:pic>
                    <p:nvPicPr>
                      <p:cNvPr id="7" name="Object 6">
                        <a:extLst>
                          <a:ext uri="{FF2B5EF4-FFF2-40B4-BE49-F238E27FC236}">
                            <a16:creationId xmlns:a16="http://schemas.microsoft.com/office/drawing/2014/main" id="{520249DA-7AB5-4D57-080C-3DA5C3ED12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3158" y="724419"/>
                        <a:ext cx="189388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D944F2F4-A887-5579-394A-1DA1BF27D652}"/>
              </a:ext>
            </a:extLst>
          </p:cNvPr>
          <p:cNvGraphicFramePr>
            <a:graphicFrameLocks noChangeAspect="1"/>
          </p:cNvGraphicFramePr>
          <p:nvPr/>
        </p:nvGraphicFramePr>
        <p:xfrm>
          <a:off x="6173558" y="702194"/>
          <a:ext cx="2105025" cy="863600"/>
        </p:xfrm>
        <a:graphic>
          <a:graphicData uri="http://schemas.openxmlformats.org/presentationml/2006/ole">
            <mc:AlternateContent xmlns:mc="http://schemas.openxmlformats.org/markup-compatibility/2006">
              <mc:Choice xmlns:v="urn:schemas-microsoft-com:vml" Requires="v">
                <p:oleObj name="Equation" r:id="rId11" imgW="1143000" imgH="469900" progId="Equation.DSMT4">
                  <p:embed/>
                </p:oleObj>
              </mc:Choice>
              <mc:Fallback>
                <p:oleObj name="Equation" r:id="rId11" imgW="1143000" imgH="469900" progId="Equation.DSMT4">
                  <p:embed/>
                  <p:pic>
                    <p:nvPicPr>
                      <p:cNvPr id="8" name="Object 7">
                        <a:extLst>
                          <a:ext uri="{FF2B5EF4-FFF2-40B4-BE49-F238E27FC236}">
                            <a16:creationId xmlns:a16="http://schemas.microsoft.com/office/drawing/2014/main" id="{D944F2F4-A887-5579-394A-1DA1BF27D6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3558" y="702194"/>
                        <a:ext cx="21050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4043D55D-5F10-A164-C6AE-F77D8950D34C}"/>
              </a:ext>
            </a:extLst>
          </p:cNvPr>
          <p:cNvGraphicFramePr>
            <a:graphicFrameLocks noChangeAspect="1"/>
          </p:cNvGraphicFramePr>
          <p:nvPr/>
        </p:nvGraphicFramePr>
        <p:xfrm>
          <a:off x="8340495" y="986358"/>
          <a:ext cx="1357313" cy="327025"/>
        </p:xfrm>
        <a:graphic>
          <a:graphicData uri="http://schemas.openxmlformats.org/presentationml/2006/ole">
            <mc:AlternateContent xmlns:mc="http://schemas.openxmlformats.org/markup-compatibility/2006">
              <mc:Choice xmlns:v="urn:schemas-microsoft-com:vml" Requires="v">
                <p:oleObj name="Equation" r:id="rId13" imgW="736280" imgH="177723" progId="Equation.DSMT4">
                  <p:embed/>
                </p:oleObj>
              </mc:Choice>
              <mc:Fallback>
                <p:oleObj name="Equation" r:id="rId13" imgW="736280" imgH="177723" progId="Equation.DSMT4">
                  <p:embed/>
                  <p:pic>
                    <p:nvPicPr>
                      <p:cNvPr id="9" name="Object 8">
                        <a:extLst>
                          <a:ext uri="{FF2B5EF4-FFF2-40B4-BE49-F238E27FC236}">
                            <a16:creationId xmlns:a16="http://schemas.microsoft.com/office/drawing/2014/main" id="{4043D55D-5F10-A164-C6AE-F77D8950D3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40495" y="986358"/>
                        <a:ext cx="1357313"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Content Placeholder 2">
            <a:extLst>
              <a:ext uri="{FF2B5EF4-FFF2-40B4-BE49-F238E27FC236}">
                <a16:creationId xmlns:a16="http://schemas.microsoft.com/office/drawing/2014/main" id="{28FD8832-CB0B-5969-F836-7958DA81C6A5}"/>
              </a:ext>
            </a:extLst>
          </p:cNvPr>
          <p:cNvSpPr txBox="1">
            <a:spLocks/>
          </p:cNvSpPr>
          <p:nvPr/>
        </p:nvSpPr>
        <p:spPr bwMode="auto">
          <a:xfrm>
            <a:off x="335281" y="1647825"/>
            <a:ext cx="756604" cy="928688"/>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b) </a:t>
            </a:r>
          </a:p>
        </p:txBody>
      </p:sp>
      <p:sp>
        <p:nvSpPr>
          <p:cNvPr id="11" name="Rectangle 10">
            <a:extLst>
              <a:ext uri="{FF2B5EF4-FFF2-40B4-BE49-F238E27FC236}">
                <a16:creationId xmlns:a16="http://schemas.microsoft.com/office/drawing/2014/main" id="{A74991C6-4312-CC5B-69D5-C0510AA79D98}"/>
              </a:ext>
            </a:extLst>
          </p:cNvPr>
          <p:cNvSpPr>
            <a:spLocks noChangeArrowheads="1"/>
          </p:cNvSpPr>
          <p:nvPr/>
        </p:nvSpPr>
        <p:spPr bwMode="auto">
          <a:xfrm>
            <a:off x="615141" y="1676401"/>
            <a:ext cx="108896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The formula for sample standard deviation only apply when the population is 10 times the sample size.  The population of Canada is 10 times larger than 2500.  Therefore, we can use the std deviation formula</a:t>
            </a:r>
          </a:p>
        </p:txBody>
      </p:sp>
      <p:sp>
        <p:nvSpPr>
          <p:cNvPr id="12" name="Content Placeholder 2">
            <a:extLst>
              <a:ext uri="{FF2B5EF4-FFF2-40B4-BE49-F238E27FC236}">
                <a16:creationId xmlns:a16="http://schemas.microsoft.com/office/drawing/2014/main" id="{577C2C24-79F3-D3C7-B5CA-033DAE700512}"/>
              </a:ext>
            </a:extLst>
          </p:cNvPr>
          <p:cNvSpPr txBox="1">
            <a:spLocks/>
          </p:cNvSpPr>
          <p:nvPr/>
        </p:nvSpPr>
        <p:spPr bwMode="auto">
          <a:xfrm>
            <a:off x="345873" y="2417410"/>
            <a:ext cx="739775" cy="928687"/>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c) </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FEF332C-2F83-D517-1973-31F1CFEA5D83}"/>
                  </a:ext>
                </a:extLst>
              </p:cNvPr>
              <p:cNvSpPr>
                <a:spLocks noChangeArrowheads="1"/>
              </p:cNvSpPr>
              <p:nvPr/>
            </p:nvSpPr>
            <p:spPr bwMode="auto">
              <a:xfrm>
                <a:off x="820535" y="2458684"/>
                <a:ext cx="1016889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We can assume that the sampling distribution of of </a:t>
                </a:r>
                <a14:m>
                  <m:oMath xmlns:m="http://schemas.openxmlformats.org/officeDocument/2006/math">
                    <m:acc>
                      <m:accPr>
                        <m:chr m:val="̂"/>
                        <m:ctrlPr>
                          <a:rPr lang="en-CA" altLang="en-US" sz="1800" i="1" dirty="0">
                            <a:solidFill>
                              <a:srgbClr val="FF0000"/>
                            </a:solidFill>
                            <a:latin typeface="Cambria Math" panose="02040503050406030204" pitchFamily="18" charset="0"/>
                          </a:rPr>
                        </m:ctrlPr>
                      </m:accPr>
                      <m:e>
                        <m:r>
                          <a:rPr lang="en-CA" altLang="en-US" sz="1800" i="1" dirty="0">
                            <a:solidFill>
                              <a:srgbClr val="FF0000"/>
                            </a:solidFill>
                            <a:latin typeface="Cambria Math" panose="02040503050406030204" pitchFamily="18" charset="0"/>
                          </a:rPr>
                          <m:t>𝑝</m:t>
                        </m:r>
                      </m:e>
                    </m:acc>
                  </m:oMath>
                </a14:m>
                <a:r>
                  <a:rPr lang="en-CA" altLang="en-US" sz="1800" dirty="0">
                    <a:solidFill>
                      <a:srgbClr val="FF0000"/>
                    </a:solidFill>
                    <a:latin typeface="Arial" panose="020B0604020202020204" pitchFamily="34" charset="0"/>
                  </a:rPr>
                  <a:t> is normal if the two inequalities  are met:</a:t>
                </a:r>
              </a:p>
            </p:txBody>
          </p:sp>
        </mc:Choice>
        <mc:Fallback xmlns="">
          <p:sp>
            <p:nvSpPr>
              <p:cNvPr id="13" name="Rectangle 12">
                <a:extLst>
                  <a:ext uri="{FF2B5EF4-FFF2-40B4-BE49-F238E27FC236}">
                    <a16:creationId xmlns:a16="http://schemas.microsoft.com/office/drawing/2014/main" id="{2FEF332C-2F83-D517-1973-31F1CFEA5D83}"/>
                  </a:ext>
                </a:extLst>
              </p:cNvPr>
              <p:cNvSpPr>
                <a:spLocks noRot="1" noChangeAspect="1" noMove="1" noResize="1" noEditPoints="1" noAdjustHandles="1" noChangeArrowheads="1" noChangeShapeType="1" noTextEdit="1"/>
              </p:cNvSpPr>
              <p:nvPr/>
            </p:nvSpPr>
            <p:spPr bwMode="auto">
              <a:xfrm>
                <a:off x="820535" y="2458684"/>
                <a:ext cx="10168890" cy="369332"/>
              </a:xfrm>
              <a:prstGeom prst="rect">
                <a:avLst/>
              </a:prstGeom>
              <a:blipFill>
                <a:blip r:embed="rId15"/>
                <a:stretch>
                  <a:fillRect l="-540" t="-8197"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graphicFrame>
        <p:nvGraphicFramePr>
          <p:cNvPr id="14" name="Object 10">
            <a:extLst>
              <a:ext uri="{FF2B5EF4-FFF2-40B4-BE49-F238E27FC236}">
                <a16:creationId xmlns:a16="http://schemas.microsoft.com/office/drawing/2014/main" id="{DB76E309-3216-D264-5724-3FCE1F19F658}"/>
              </a:ext>
            </a:extLst>
          </p:cNvPr>
          <p:cNvGraphicFramePr>
            <a:graphicFrameLocks noChangeAspect="1"/>
          </p:cNvGraphicFramePr>
          <p:nvPr/>
        </p:nvGraphicFramePr>
        <p:xfrm>
          <a:off x="1611109" y="2818412"/>
          <a:ext cx="830263" cy="339725"/>
        </p:xfrm>
        <a:graphic>
          <a:graphicData uri="http://schemas.openxmlformats.org/presentationml/2006/ole">
            <mc:AlternateContent xmlns:mc="http://schemas.openxmlformats.org/markup-compatibility/2006">
              <mc:Choice xmlns:v="urn:schemas-microsoft-com:vml" Requires="v">
                <p:oleObj name="Equation" r:id="rId16" imgW="494870" imgH="203024" progId="Equation.DSMT4">
                  <p:embed/>
                </p:oleObj>
              </mc:Choice>
              <mc:Fallback>
                <p:oleObj name="Equation" r:id="rId16" imgW="494870" imgH="203024" progId="Equation.DSMT4">
                  <p:embed/>
                  <p:pic>
                    <p:nvPicPr>
                      <p:cNvPr id="14" name="Object 10">
                        <a:extLst>
                          <a:ext uri="{FF2B5EF4-FFF2-40B4-BE49-F238E27FC236}">
                            <a16:creationId xmlns:a16="http://schemas.microsoft.com/office/drawing/2014/main" id="{DB76E309-3216-D264-5724-3FCE1F19F65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1109" y="2818412"/>
                        <a:ext cx="83026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1">
            <a:extLst>
              <a:ext uri="{FF2B5EF4-FFF2-40B4-BE49-F238E27FC236}">
                <a16:creationId xmlns:a16="http://schemas.microsoft.com/office/drawing/2014/main" id="{0A6C6F2A-9808-3B88-4A82-BD4086C13225}"/>
              </a:ext>
            </a:extLst>
          </p:cNvPr>
          <p:cNvGraphicFramePr>
            <a:graphicFrameLocks noChangeAspect="1"/>
          </p:cNvGraphicFramePr>
          <p:nvPr/>
        </p:nvGraphicFramePr>
        <p:xfrm>
          <a:off x="3798683" y="2794598"/>
          <a:ext cx="1346200" cy="412750"/>
        </p:xfrm>
        <a:graphic>
          <a:graphicData uri="http://schemas.openxmlformats.org/presentationml/2006/ole">
            <mc:AlternateContent xmlns:mc="http://schemas.openxmlformats.org/markup-compatibility/2006">
              <mc:Choice xmlns:v="urn:schemas-microsoft-com:vml" Requires="v">
                <p:oleObj name="Equation" r:id="rId18" imgW="825500" imgH="254000" progId="Equation.DSMT4">
                  <p:embed/>
                </p:oleObj>
              </mc:Choice>
              <mc:Fallback>
                <p:oleObj name="Equation" r:id="rId18" imgW="825500" imgH="254000" progId="Equation.DSMT4">
                  <p:embed/>
                  <p:pic>
                    <p:nvPicPr>
                      <p:cNvPr id="15" name="Object 11">
                        <a:extLst>
                          <a:ext uri="{FF2B5EF4-FFF2-40B4-BE49-F238E27FC236}">
                            <a16:creationId xmlns:a16="http://schemas.microsoft.com/office/drawing/2014/main" id="{0A6C6F2A-9808-3B88-4A82-BD4086C1322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98683" y="2794598"/>
                        <a:ext cx="13462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2">
            <a:extLst>
              <a:ext uri="{FF2B5EF4-FFF2-40B4-BE49-F238E27FC236}">
                <a16:creationId xmlns:a16="http://schemas.microsoft.com/office/drawing/2014/main" id="{68067675-6FBB-6CC8-D883-C4599E765B9E}"/>
              </a:ext>
            </a:extLst>
          </p:cNvPr>
          <p:cNvGraphicFramePr>
            <a:graphicFrameLocks noChangeAspect="1"/>
          </p:cNvGraphicFramePr>
          <p:nvPr/>
        </p:nvGraphicFramePr>
        <p:xfrm>
          <a:off x="685597" y="3196236"/>
          <a:ext cx="1749425" cy="425450"/>
        </p:xfrm>
        <a:graphic>
          <a:graphicData uri="http://schemas.openxmlformats.org/presentationml/2006/ole">
            <mc:AlternateContent xmlns:mc="http://schemas.openxmlformats.org/markup-compatibility/2006">
              <mc:Choice xmlns:v="urn:schemas-microsoft-com:vml" Requires="v">
                <p:oleObj name="Equation" r:id="rId20" imgW="1040948" imgH="253890" progId="Equation.DSMT4">
                  <p:embed/>
                </p:oleObj>
              </mc:Choice>
              <mc:Fallback>
                <p:oleObj name="Equation" r:id="rId20" imgW="1040948" imgH="253890" progId="Equation.DSMT4">
                  <p:embed/>
                  <p:pic>
                    <p:nvPicPr>
                      <p:cNvPr id="16" name="Object 12">
                        <a:extLst>
                          <a:ext uri="{FF2B5EF4-FFF2-40B4-BE49-F238E27FC236}">
                            <a16:creationId xmlns:a16="http://schemas.microsoft.com/office/drawing/2014/main" id="{68067675-6FBB-6CC8-D883-C4599E765B9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5597" y="3196236"/>
                        <a:ext cx="174942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3">
            <a:extLst>
              <a:ext uri="{FF2B5EF4-FFF2-40B4-BE49-F238E27FC236}">
                <a16:creationId xmlns:a16="http://schemas.microsoft.com/office/drawing/2014/main" id="{313FAF7A-7751-180E-0F8C-56837C1EA737}"/>
              </a:ext>
            </a:extLst>
          </p:cNvPr>
          <p:cNvGraphicFramePr>
            <a:graphicFrameLocks noChangeAspect="1"/>
          </p:cNvGraphicFramePr>
          <p:nvPr/>
        </p:nvGraphicFramePr>
        <p:xfrm>
          <a:off x="1507922" y="3597874"/>
          <a:ext cx="917575" cy="296863"/>
        </p:xfrm>
        <a:graphic>
          <a:graphicData uri="http://schemas.openxmlformats.org/presentationml/2006/ole">
            <mc:AlternateContent xmlns:mc="http://schemas.openxmlformats.org/markup-compatibility/2006">
              <mc:Choice xmlns:v="urn:schemas-microsoft-com:vml" Requires="v">
                <p:oleObj name="Equation" r:id="rId22" imgW="545626" imgH="177646" progId="Equation.DSMT4">
                  <p:embed/>
                </p:oleObj>
              </mc:Choice>
              <mc:Fallback>
                <p:oleObj name="Equation" r:id="rId22" imgW="545626" imgH="177646" progId="Equation.DSMT4">
                  <p:embed/>
                  <p:pic>
                    <p:nvPicPr>
                      <p:cNvPr id="17" name="Object 13">
                        <a:extLst>
                          <a:ext uri="{FF2B5EF4-FFF2-40B4-BE49-F238E27FC236}">
                            <a16:creationId xmlns:a16="http://schemas.microsoft.com/office/drawing/2014/main" id="{313FAF7A-7751-180E-0F8C-56837C1EA73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07922" y="3597874"/>
                        <a:ext cx="917575"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4">
            <a:extLst>
              <a:ext uri="{FF2B5EF4-FFF2-40B4-BE49-F238E27FC236}">
                <a16:creationId xmlns:a16="http://schemas.microsoft.com/office/drawing/2014/main" id="{7C4FA655-47C3-60E7-B1F1-25C0A3C21552}"/>
              </a:ext>
            </a:extLst>
          </p:cNvPr>
          <p:cNvGraphicFramePr>
            <a:graphicFrameLocks noChangeAspect="1"/>
          </p:cNvGraphicFramePr>
          <p:nvPr/>
        </p:nvGraphicFramePr>
        <p:xfrm>
          <a:off x="3406572" y="3200998"/>
          <a:ext cx="1749425" cy="425450"/>
        </p:xfrm>
        <a:graphic>
          <a:graphicData uri="http://schemas.openxmlformats.org/presentationml/2006/ole">
            <mc:AlternateContent xmlns:mc="http://schemas.openxmlformats.org/markup-compatibility/2006">
              <mc:Choice xmlns:v="urn:schemas-microsoft-com:vml" Requires="v">
                <p:oleObj name="Equation" r:id="rId24" imgW="1040948" imgH="253890" progId="Equation.DSMT4">
                  <p:embed/>
                </p:oleObj>
              </mc:Choice>
              <mc:Fallback>
                <p:oleObj name="Equation" r:id="rId24" imgW="1040948" imgH="253890" progId="Equation.DSMT4">
                  <p:embed/>
                  <p:pic>
                    <p:nvPicPr>
                      <p:cNvPr id="18" name="Object 14">
                        <a:extLst>
                          <a:ext uri="{FF2B5EF4-FFF2-40B4-BE49-F238E27FC236}">
                            <a16:creationId xmlns:a16="http://schemas.microsoft.com/office/drawing/2014/main" id="{7C4FA655-47C3-60E7-B1F1-25C0A3C2155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06572" y="3200998"/>
                        <a:ext cx="174942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5">
            <a:extLst>
              <a:ext uri="{FF2B5EF4-FFF2-40B4-BE49-F238E27FC236}">
                <a16:creationId xmlns:a16="http://schemas.microsoft.com/office/drawing/2014/main" id="{631BDE49-7A69-293D-13B2-71551D56CDD0}"/>
              </a:ext>
            </a:extLst>
          </p:cNvPr>
          <p:cNvGraphicFramePr>
            <a:graphicFrameLocks noChangeAspect="1"/>
          </p:cNvGraphicFramePr>
          <p:nvPr/>
        </p:nvGraphicFramePr>
        <p:xfrm>
          <a:off x="4111422" y="3601049"/>
          <a:ext cx="1044575" cy="296863"/>
        </p:xfrm>
        <a:graphic>
          <a:graphicData uri="http://schemas.openxmlformats.org/presentationml/2006/ole">
            <mc:AlternateContent xmlns:mc="http://schemas.openxmlformats.org/markup-compatibility/2006">
              <mc:Choice xmlns:v="urn:schemas-microsoft-com:vml" Requires="v">
                <p:oleObj name="Equation" r:id="rId26" imgW="621760" imgH="177646" progId="Equation.DSMT4">
                  <p:embed/>
                </p:oleObj>
              </mc:Choice>
              <mc:Fallback>
                <p:oleObj name="Equation" r:id="rId26" imgW="621760" imgH="177646" progId="Equation.DSMT4">
                  <p:embed/>
                  <p:pic>
                    <p:nvPicPr>
                      <p:cNvPr id="19" name="Object 15">
                        <a:extLst>
                          <a:ext uri="{FF2B5EF4-FFF2-40B4-BE49-F238E27FC236}">
                            <a16:creationId xmlns:a16="http://schemas.microsoft.com/office/drawing/2014/main" id="{631BDE49-7A69-293D-13B2-71551D56CDD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11422" y="3601049"/>
                        <a:ext cx="1044575"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F183611-42D5-5E1E-ACA8-5196397903C3}"/>
                  </a:ext>
                </a:extLst>
              </p:cNvPr>
              <p:cNvSpPr>
                <a:spLocks noChangeArrowheads="1"/>
              </p:cNvSpPr>
              <p:nvPr/>
            </p:nvSpPr>
            <p:spPr bwMode="auto">
              <a:xfrm>
                <a:off x="5568919" y="2884182"/>
                <a:ext cx="6029094"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SRS and Independence are also met.  So we can assume that the sampling distribution of of </a:t>
                </a:r>
                <a14:m>
                  <m:oMath xmlns:m="http://schemas.openxmlformats.org/officeDocument/2006/math">
                    <m:acc>
                      <m:accPr>
                        <m:chr m:val="̂"/>
                        <m:ctrlPr>
                          <a:rPr lang="en-CA" altLang="en-US" sz="1800" i="1" dirty="0">
                            <a:solidFill>
                              <a:srgbClr val="FF0000"/>
                            </a:solidFill>
                            <a:latin typeface="Cambria Math" panose="02040503050406030204" pitchFamily="18" charset="0"/>
                          </a:rPr>
                        </m:ctrlPr>
                      </m:accPr>
                      <m:e>
                        <m:r>
                          <a:rPr lang="en-CA" altLang="en-US" sz="1800" i="1" dirty="0">
                            <a:solidFill>
                              <a:srgbClr val="FF0000"/>
                            </a:solidFill>
                            <a:latin typeface="Cambria Math" panose="02040503050406030204" pitchFamily="18" charset="0"/>
                          </a:rPr>
                          <m:t>𝑝</m:t>
                        </m:r>
                      </m:e>
                    </m:acc>
                  </m:oMath>
                </a14:m>
                <a:r>
                  <a:rPr lang="en-CA" altLang="en-US" sz="1800" dirty="0">
                    <a:solidFill>
                      <a:srgbClr val="FF0000"/>
                    </a:solidFill>
                    <a:latin typeface="Arial" panose="020B0604020202020204" pitchFamily="34" charset="0"/>
                  </a:rPr>
                  <a:t> is normal </a:t>
                </a:r>
              </a:p>
            </p:txBody>
          </p:sp>
        </mc:Choice>
        <mc:Fallback xmlns="">
          <p:sp>
            <p:nvSpPr>
              <p:cNvPr id="21" name="Rectangle 20">
                <a:extLst>
                  <a:ext uri="{FF2B5EF4-FFF2-40B4-BE49-F238E27FC236}">
                    <a16:creationId xmlns:a16="http://schemas.microsoft.com/office/drawing/2014/main" id="{6F183611-42D5-5E1E-ACA8-5196397903C3}"/>
                  </a:ext>
                </a:extLst>
              </p:cNvPr>
              <p:cNvSpPr>
                <a:spLocks noRot="1" noChangeAspect="1" noMove="1" noResize="1" noEditPoints="1" noAdjustHandles="1" noChangeArrowheads="1" noChangeShapeType="1" noTextEdit="1"/>
              </p:cNvSpPr>
              <p:nvPr/>
            </p:nvSpPr>
            <p:spPr bwMode="auto">
              <a:xfrm>
                <a:off x="5568919" y="2884182"/>
                <a:ext cx="6029094" cy="646331"/>
              </a:xfrm>
              <a:prstGeom prst="rect">
                <a:avLst/>
              </a:prstGeom>
              <a:blipFill>
                <a:blip r:embed="rId28"/>
                <a:stretch>
                  <a:fillRect l="-910" t="-4717"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2" name="Content Placeholder 2">
            <a:extLst>
              <a:ext uri="{FF2B5EF4-FFF2-40B4-BE49-F238E27FC236}">
                <a16:creationId xmlns:a16="http://schemas.microsoft.com/office/drawing/2014/main" id="{C0A1C5D3-879F-4DD1-D966-46C3C68D222E}"/>
              </a:ext>
            </a:extLst>
          </p:cNvPr>
          <p:cNvSpPr txBox="1">
            <a:spLocks/>
          </p:cNvSpPr>
          <p:nvPr/>
        </p:nvSpPr>
        <p:spPr bwMode="auto">
          <a:xfrm>
            <a:off x="330497" y="3894737"/>
            <a:ext cx="705737" cy="861587"/>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d) </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41FC1A1-46BE-8CFE-DCEA-9FFD36C25108}"/>
                  </a:ext>
                </a:extLst>
              </p:cNvPr>
              <p:cNvSpPr>
                <a:spLocks noChangeArrowheads="1"/>
              </p:cNvSpPr>
              <p:nvPr/>
            </p:nvSpPr>
            <p:spPr bwMode="auto">
              <a:xfrm>
                <a:off x="708341" y="3803471"/>
                <a:ext cx="10889672" cy="933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We will use a Ti83 – </a:t>
                </a:r>
                <a:r>
                  <a:rPr lang="en-CA" altLang="en-US" sz="1800" dirty="0" err="1">
                    <a:solidFill>
                      <a:srgbClr val="FF0000"/>
                    </a:solidFill>
                    <a:latin typeface="Arial" panose="020B0604020202020204" pitchFamily="34" charset="0"/>
                  </a:rPr>
                  <a:t>Normalcdf</a:t>
                </a:r>
                <a:r>
                  <a:rPr lang="en-CA" altLang="en-US" sz="1800" dirty="0">
                    <a:solidFill>
                      <a:srgbClr val="FF0000"/>
                    </a:solidFill>
                    <a:latin typeface="Arial" panose="020B0604020202020204" pitchFamily="34" charset="0"/>
                  </a:rPr>
                  <a:t> (</a:t>
                </a:r>
                <a14:m>
                  <m:oMath xmlns:m="http://schemas.openxmlformats.org/officeDocument/2006/math">
                    <m:acc>
                      <m:accPr>
                        <m:chr m:val="̂"/>
                        <m:ctrlPr>
                          <a:rPr lang="en-CA" altLang="en-US" sz="1800" i="1" dirty="0">
                            <a:solidFill>
                              <a:srgbClr val="FF0000"/>
                            </a:solidFill>
                            <a:latin typeface="Cambria Math" panose="02040503050406030204" pitchFamily="18" charset="0"/>
                          </a:rPr>
                        </m:ctrlPr>
                      </m:accPr>
                      <m:e>
                        <m:r>
                          <a:rPr lang="en-CA" altLang="en-US" sz="1800" i="1" dirty="0">
                            <a:solidFill>
                              <a:srgbClr val="FF0000"/>
                            </a:solidFill>
                            <a:latin typeface="Cambria Math" panose="02040503050406030204" pitchFamily="18" charset="0"/>
                          </a:rPr>
                          <m:t>𝑝</m:t>
                        </m:r>
                      </m:e>
                    </m:acc>
                  </m:oMath>
                </a14:m>
                <a:r>
                  <a:rPr lang="en-CA" altLang="en-US" sz="1800" baseline="-25000" dirty="0">
                    <a:solidFill>
                      <a:srgbClr val="FF0000"/>
                    </a:solidFill>
                    <a:latin typeface="Arial" panose="020B0604020202020204" pitchFamily="34" charset="0"/>
                  </a:rPr>
                  <a:t>1</a:t>
                </a:r>
                <a:r>
                  <a:rPr lang="en-CA" altLang="en-US" sz="1800" dirty="0">
                    <a:solidFill>
                      <a:srgbClr val="FF0000"/>
                    </a:solidFill>
                    <a:latin typeface="Arial" panose="020B0604020202020204" pitchFamily="34" charset="0"/>
                  </a:rPr>
                  <a:t>, </a:t>
                </a:r>
                <a14:m>
                  <m:oMath xmlns:m="http://schemas.openxmlformats.org/officeDocument/2006/math">
                    <m:acc>
                      <m:accPr>
                        <m:chr m:val="̂"/>
                        <m:ctrlPr>
                          <a:rPr lang="en-CA" altLang="en-US" sz="1800" i="1" dirty="0">
                            <a:solidFill>
                              <a:srgbClr val="FF0000"/>
                            </a:solidFill>
                            <a:latin typeface="Cambria Math" panose="02040503050406030204" pitchFamily="18" charset="0"/>
                          </a:rPr>
                        </m:ctrlPr>
                      </m:accPr>
                      <m:e>
                        <m:r>
                          <a:rPr lang="en-CA" altLang="en-US" sz="1800" i="1" dirty="0">
                            <a:solidFill>
                              <a:srgbClr val="FF0000"/>
                            </a:solidFill>
                            <a:latin typeface="Cambria Math" panose="02040503050406030204" pitchFamily="18" charset="0"/>
                          </a:rPr>
                          <m:t>𝑝</m:t>
                        </m:r>
                      </m:e>
                    </m:acc>
                  </m:oMath>
                </a14:m>
                <a:r>
                  <a:rPr lang="en-CA" altLang="en-US" sz="1800" baseline="-25000" dirty="0">
                    <a:solidFill>
                      <a:srgbClr val="FF0000"/>
                    </a:solidFill>
                    <a:latin typeface="Arial" panose="020B0604020202020204" pitchFamily="34" charset="0"/>
                  </a:rPr>
                  <a:t>2</a:t>
                </a:r>
                <a:r>
                  <a:rPr lang="en-CA" altLang="en-US" sz="1800" dirty="0">
                    <a:solidFill>
                      <a:srgbClr val="FF0000"/>
                    </a:solidFill>
                    <a:latin typeface="Arial" panose="020B0604020202020204" pitchFamily="34" charset="0"/>
                  </a:rPr>
                  <a:t> , p , </a:t>
                </a:r>
                <a14:m>
                  <m:oMath xmlns:m="http://schemas.openxmlformats.org/officeDocument/2006/math">
                    <m:rad>
                      <m:radPr>
                        <m:degHide m:val="on"/>
                        <m:ctrlPr>
                          <a:rPr lang="en-CA" altLang="en-US" sz="1800" i="1" smtClean="0">
                            <a:solidFill>
                              <a:srgbClr val="FF0000"/>
                            </a:solidFill>
                            <a:latin typeface="Cambria Math" panose="02040503050406030204" pitchFamily="18" charset="0"/>
                          </a:rPr>
                        </m:ctrlPr>
                      </m:radPr>
                      <m:deg/>
                      <m:e>
                        <m:f>
                          <m:fPr>
                            <m:ctrlPr>
                              <a:rPr lang="en-CA" altLang="en-US" sz="1800" i="1" smtClean="0">
                                <a:solidFill>
                                  <a:srgbClr val="FF0000"/>
                                </a:solidFill>
                                <a:latin typeface="Cambria Math" panose="02040503050406030204" pitchFamily="18" charset="0"/>
                              </a:rPr>
                            </m:ctrlPr>
                          </m:fPr>
                          <m:num>
                            <m:r>
                              <a:rPr lang="en-CA" altLang="en-US" sz="1800" b="0" i="1" smtClean="0">
                                <a:solidFill>
                                  <a:srgbClr val="FF0000"/>
                                </a:solidFill>
                                <a:latin typeface="Cambria Math" panose="02040503050406030204" pitchFamily="18" charset="0"/>
                              </a:rPr>
                              <m:t>𝑝𝑞</m:t>
                            </m:r>
                          </m:num>
                          <m:den>
                            <m:r>
                              <a:rPr lang="en-CA" altLang="en-US" sz="1800" b="0" i="1" smtClean="0">
                                <a:solidFill>
                                  <a:srgbClr val="FF0000"/>
                                </a:solidFill>
                                <a:latin typeface="Cambria Math" panose="02040503050406030204" pitchFamily="18" charset="0"/>
                              </a:rPr>
                              <m:t>𝑛</m:t>
                            </m:r>
                          </m:den>
                        </m:f>
                      </m:e>
                    </m:rad>
                  </m:oMath>
                </a14:m>
                <a:r>
                  <a:rPr lang="en-CA" altLang="en-US" sz="1800" dirty="0">
                    <a:solidFill>
                      <a:srgbClr val="FF0000"/>
                    </a:solidFill>
                    <a:latin typeface="Arial" panose="020B0604020202020204" pitchFamily="34" charset="0"/>
                  </a:rPr>
                  <a:t>) to calculate the probability that our sample proportion</a:t>
                </a:r>
                <a:r>
                  <a:rPr lang="en-CA" altLang="en-US" sz="1800" dirty="0">
                    <a:solidFill>
                      <a:srgbClr val="FF0000"/>
                    </a:solidFill>
                  </a:rPr>
                  <a:t> </a:t>
                </a:r>
                <a14:m>
                  <m:oMath xmlns:m="http://schemas.openxmlformats.org/officeDocument/2006/math">
                    <m:acc>
                      <m:accPr>
                        <m:chr m:val="̂"/>
                        <m:ctrlPr>
                          <a:rPr lang="en-CA" altLang="en-US" sz="1800" i="1" dirty="0">
                            <a:solidFill>
                              <a:srgbClr val="FF0000"/>
                            </a:solidFill>
                            <a:latin typeface="Cambria Math" panose="02040503050406030204" pitchFamily="18" charset="0"/>
                          </a:rPr>
                        </m:ctrlPr>
                      </m:accPr>
                      <m:e>
                        <m:r>
                          <a:rPr lang="en-CA" altLang="en-US" sz="1800" i="1" dirty="0">
                            <a:solidFill>
                              <a:srgbClr val="FF0000"/>
                            </a:solidFill>
                            <a:latin typeface="Cambria Math" panose="02040503050406030204" pitchFamily="18" charset="0"/>
                          </a:rPr>
                          <m:t>𝑝</m:t>
                        </m:r>
                      </m:e>
                    </m:acc>
                  </m:oMath>
                </a14:m>
                <a:r>
                  <a:rPr lang="en-CA" altLang="en-US" sz="1800" dirty="0">
                    <a:solidFill>
                      <a:srgbClr val="FF0000"/>
                    </a:solidFill>
                    <a:latin typeface="Arial" panose="020B0604020202020204" pitchFamily="34" charset="0"/>
                  </a:rPr>
                  <a:t> will be between 0.33 to 0.37.   </a:t>
                </a:r>
              </a:p>
            </p:txBody>
          </p:sp>
        </mc:Choice>
        <mc:Fallback xmlns="">
          <p:sp>
            <p:nvSpPr>
              <p:cNvPr id="23" name="Rectangle 22">
                <a:extLst>
                  <a:ext uri="{FF2B5EF4-FFF2-40B4-BE49-F238E27FC236}">
                    <a16:creationId xmlns:a16="http://schemas.microsoft.com/office/drawing/2014/main" id="{E41FC1A1-46BE-8CFE-DCEA-9FFD36C25108}"/>
                  </a:ext>
                </a:extLst>
              </p:cNvPr>
              <p:cNvSpPr>
                <a:spLocks noRot="1" noChangeAspect="1" noMove="1" noResize="1" noEditPoints="1" noAdjustHandles="1" noChangeArrowheads="1" noChangeShapeType="1" noTextEdit="1"/>
              </p:cNvSpPr>
              <p:nvPr/>
            </p:nvSpPr>
            <p:spPr bwMode="auto">
              <a:xfrm>
                <a:off x="708341" y="3803471"/>
                <a:ext cx="10889672" cy="933012"/>
              </a:xfrm>
              <a:prstGeom prst="rect">
                <a:avLst/>
              </a:prstGeom>
              <a:blipFill>
                <a:blip r:embed="rId29"/>
                <a:stretch>
                  <a:fillRect l="-448" b="-98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graphicFrame>
        <p:nvGraphicFramePr>
          <p:cNvPr id="24" name="Object 16">
            <a:extLst>
              <a:ext uri="{FF2B5EF4-FFF2-40B4-BE49-F238E27FC236}">
                <a16:creationId xmlns:a16="http://schemas.microsoft.com/office/drawing/2014/main" id="{A212A2FA-F8B2-EBE8-1D08-F9183D4541DC}"/>
              </a:ext>
            </a:extLst>
          </p:cNvPr>
          <p:cNvGraphicFramePr>
            <a:graphicFrameLocks noChangeAspect="1"/>
          </p:cNvGraphicFramePr>
          <p:nvPr/>
        </p:nvGraphicFramePr>
        <p:xfrm>
          <a:off x="5298555" y="4400760"/>
          <a:ext cx="1212850" cy="509587"/>
        </p:xfrm>
        <a:graphic>
          <a:graphicData uri="http://schemas.openxmlformats.org/presentationml/2006/ole">
            <mc:AlternateContent xmlns:mc="http://schemas.openxmlformats.org/markup-compatibility/2006">
              <mc:Choice xmlns:v="urn:schemas-microsoft-com:vml" Requires="v">
                <p:oleObj name="Equation" r:id="rId30" imgW="634449" imgH="266469" progId="Equation.DSMT4">
                  <p:embed/>
                </p:oleObj>
              </mc:Choice>
              <mc:Fallback>
                <p:oleObj name="Equation" r:id="rId30" imgW="634449" imgH="266469" progId="Equation.DSMT4">
                  <p:embed/>
                  <p:pic>
                    <p:nvPicPr>
                      <p:cNvPr id="24" name="Object 16">
                        <a:extLst>
                          <a:ext uri="{FF2B5EF4-FFF2-40B4-BE49-F238E27FC236}">
                            <a16:creationId xmlns:a16="http://schemas.microsoft.com/office/drawing/2014/main" id="{A212A2FA-F8B2-EBE8-1D08-F9183D4541D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98555" y="4400760"/>
                        <a:ext cx="121285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17">
            <a:extLst>
              <a:ext uri="{FF2B5EF4-FFF2-40B4-BE49-F238E27FC236}">
                <a16:creationId xmlns:a16="http://schemas.microsoft.com/office/drawing/2014/main" id="{AB055A6E-9F41-C038-9756-4929BC598851}"/>
              </a:ext>
            </a:extLst>
          </p:cNvPr>
          <p:cNvGraphicFramePr>
            <a:graphicFrameLocks noChangeAspect="1"/>
          </p:cNvGraphicFramePr>
          <p:nvPr/>
        </p:nvGraphicFramePr>
        <p:xfrm>
          <a:off x="6871191" y="4382824"/>
          <a:ext cx="1730375" cy="490538"/>
        </p:xfrm>
        <a:graphic>
          <a:graphicData uri="http://schemas.openxmlformats.org/presentationml/2006/ole">
            <mc:AlternateContent xmlns:mc="http://schemas.openxmlformats.org/markup-compatibility/2006">
              <mc:Choice xmlns:v="urn:schemas-microsoft-com:vml" Requires="v">
                <p:oleObj name="Equation" r:id="rId32" imgW="939392" imgH="266584" progId="Equation.DSMT4">
                  <p:embed/>
                </p:oleObj>
              </mc:Choice>
              <mc:Fallback>
                <p:oleObj name="Equation" r:id="rId32" imgW="939392" imgH="266584" progId="Equation.DSMT4">
                  <p:embed/>
                  <p:pic>
                    <p:nvPicPr>
                      <p:cNvPr id="25" name="Object 17">
                        <a:extLst>
                          <a:ext uri="{FF2B5EF4-FFF2-40B4-BE49-F238E27FC236}">
                            <a16:creationId xmlns:a16="http://schemas.microsoft.com/office/drawing/2014/main" id="{AB055A6E-9F41-C038-9756-4929BC59885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871191" y="4382824"/>
                        <a:ext cx="173037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18">
            <a:extLst>
              <a:ext uri="{FF2B5EF4-FFF2-40B4-BE49-F238E27FC236}">
                <a16:creationId xmlns:a16="http://schemas.microsoft.com/office/drawing/2014/main" id="{ABF77714-9282-8BFF-1BC3-EDF7DB279073}"/>
              </a:ext>
            </a:extLst>
          </p:cNvPr>
          <p:cNvGraphicFramePr>
            <a:graphicFrameLocks noChangeAspect="1"/>
          </p:cNvGraphicFramePr>
          <p:nvPr/>
        </p:nvGraphicFramePr>
        <p:xfrm>
          <a:off x="2328659" y="4756324"/>
          <a:ext cx="2305050" cy="630237"/>
        </p:xfrm>
        <a:graphic>
          <a:graphicData uri="http://schemas.openxmlformats.org/presentationml/2006/ole">
            <mc:AlternateContent xmlns:mc="http://schemas.openxmlformats.org/markup-compatibility/2006">
              <mc:Choice xmlns:v="urn:schemas-microsoft-com:vml" Requires="v">
                <p:oleObj name="Equation" r:id="rId34" imgW="1206500" imgH="330200" progId="Equation.DSMT4">
                  <p:embed/>
                </p:oleObj>
              </mc:Choice>
              <mc:Fallback>
                <p:oleObj name="Equation" r:id="rId34" imgW="1206500" imgH="330200" progId="Equation.DSMT4">
                  <p:embed/>
                  <p:pic>
                    <p:nvPicPr>
                      <p:cNvPr id="26" name="Object 18">
                        <a:extLst>
                          <a:ext uri="{FF2B5EF4-FFF2-40B4-BE49-F238E27FC236}">
                            <a16:creationId xmlns:a16="http://schemas.microsoft.com/office/drawing/2014/main" id="{ABF77714-9282-8BFF-1BC3-EDF7DB27907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328659" y="4756324"/>
                        <a:ext cx="2305050"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0">
            <a:extLst>
              <a:ext uri="{FF2B5EF4-FFF2-40B4-BE49-F238E27FC236}">
                <a16:creationId xmlns:a16="http://schemas.microsoft.com/office/drawing/2014/main" id="{B5025B11-19C1-78CD-05E9-95448E0643D0}"/>
              </a:ext>
            </a:extLst>
          </p:cNvPr>
          <p:cNvGraphicFramePr>
            <a:graphicFrameLocks noChangeAspect="1"/>
          </p:cNvGraphicFramePr>
          <p:nvPr/>
        </p:nvGraphicFramePr>
        <p:xfrm>
          <a:off x="4824182" y="4873362"/>
          <a:ext cx="4803775" cy="485775"/>
        </p:xfrm>
        <a:graphic>
          <a:graphicData uri="http://schemas.openxmlformats.org/presentationml/2006/ole">
            <mc:AlternateContent xmlns:mc="http://schemas.openxmlformats.org/markup-compatibility/2006">
              <mc:Choice xmlns:v="urn:schemas-microsoft-com:vml" Requires="v">
                <p:oleObj name="Equation" r:id="rId36" imgW="2514600" imgH="254000" progId="Equation.DSMT4">
                  <p:embed/>
                </p:oleObj>
              </mc:Choice>
              <mc:Fallback>
                <p:oleObj name="Equation" r:id="rId36" imgW="2514600" imgH="254000" progId="Equation.DSMT4">
                  <p:embed/>
                  <p:pic>
                    <p:nvPicPr>
                      <p:cNvPr id="28" name="Object 20">
                        <a:extLst>
                          <a:ext uri="{FF2B5EF4-FFF2-40B4-BE49-F238E27FC236}">
                            <a16:creationId xmlns:a16="http://schemas.microsoft.com/office/drawing/2014/main" id="{B5025B11-19C1-78CD-05E9-95448E0643D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824182" y="4873362"/>
                        <a:ext cx="48037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1">
            <a:extLst>
              <a:ext uri="{FF2B5EF4-FFF2-40B4-BE49-F238E27FC236}">
                <a16:creationId xmlns:a16="http://schemas.microsoft.com/office/drawing/2014/main" id="{DC529BD3-7DF9-23FB-D11B-653FE5E5913E}"/>
              </a:ext>
            </a:extLst>
          </p:cNvPr>
          <p:cNvGraphicFramePr>
            <a:graphicFrameLocks noChangeAspect="1"/>
          </p:cNvGraphicFramePr>
          <p:nvPr/>
        </p:nvGraphicFramePr>
        <p:xfrm>
          <a:off x="9697808" y="4901579"/>
          <a:ext cx="1262062" cy="339725"/>
        </p:xfrm>
        <a:graphic>
          <a:graphicData uri="http://schemas.openxmlformats.org/presentationml/2006/ole">
            <mc:AlternateContent xmlns:mc="http://schemas.openxmlformats.org/markup-compatibility/2006">
              <mc:Choice xmlns:v="urn:schemas-microsoft-com:vml" Requires="v">
                <p:oleObj name="Equation" r:id="rId38" imgW="660113" imgH="177723" progId="Equation.DSMT4">
                  <p:embed/>
                </p:oleObj>
              </mc:Choice>
              <mc:Fallback>
                <p:oleObj name="Equation" r:id="rId38" imgW="660113" imgH="177723" progId="Equation.DSMT4">
                  <p:embed/>
                  <p:pic>
                    <p:nvPicPr>
                      <p:cNvPr id="29" name="Object 21">
                        <a:extLst>
                          <a:ext uri="{FF2B5EF4-FFF2-40B4-BE49-F238E27FC236}">
                            <a16:creationId xmlns:a16="http://schemas.microsoft.com/office/drawing/2014/main" id="{DC529BD3-7DF9-23FB-D11B-653FE5E5913E}"/>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697808" y="4901579"/>
                        <a:ext cx="12620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Rectangle 29">
            <a:extLst>
              <a:ext uri="{FF2B5EF4-FFF2-40B4-BE49-F238E27FC236}">
                <a16:creationId xmlns:a16="http://schemas.microsoft.com/office/drawing/2014/main" id="{ADA69702-61FD-4790-CDDB-4D5A3453DE3D}"/>
              </a:ext>
            </a:extLst>
          </p:cNvPr>
          <p:cNvSpPr>
            <a:spLocks noChangeArrowheads="1"/>
          </p:cNvSpPr>
          <p:nvPr/>
        </p:nvSpPr>
        <p:spPr bwMode="auto">
          <a:xfrm>
            <a:off x="713583" y="5311355"/>
            <a:ext cx="9286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There’s a 96% probability that a sample proportion taken will be between 0.33 to 0.37</a:t>
            </a:r>
          </a:p>
        </p:txBody>
      </p:sp>
      <p:sp>
        <p:nvSpPr>
          <p:cNvPr id="31" name="Content Placeholder 2">
            <a:extLst>
              <a:ext uri="{FF2B5EF4-FFF2-40B4-BE49-F238E27FC236}">
                <a16:creationId xmlns:a16="http://schemas.microsoft.com/office/drawing/2014/main" id="{B574B44F-8147-7178-2C3B-132D199DCF4D}"/>
              </a:ext>
            </a:extLst>
          </p:cNvPr>
          <p:cNvSpPr txBox="1">
            <a:spLocks/>
          </p:cNvSpPr>
          <p:nvPr/>
        </p:nvSpPr>
        <p:spPr bwMode="auto">
          <a:xfrm>
            <a:off x="350906" y="5650901"/>
            <a:ext cx="705737" cy="861587"/>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e) </a:t>
            </a:r>
          </a:p>
        </p:txBody>
      </p:sp>
      <p:graphicFrame>
        <p:nvGraphicFramePr>
          <p:cNvPr id="32" name="Object 18">
            <a:extLst>
              <a:ext uri="{FF2B5EF4-FFF2-40B4-BE49-F238E27FC236}">
                <a16:creationId xmlns:a16="http://schemas.microsoft.com/office/drawing/2014/main" id="{F308FF05-0B5A-B95F-B4FA-95ED6710947D}"/>
              </a:ext>
            </a:extLst>
          </p:cNvPr>
          <p:cNvGraphicFramePr>
            <a:graphicFrameLocks noChangeAspect="1"/>
          </p:cNvGraphicFramePr>
          <p:nvPr/>
        </p:nvGraphicFramePr>
        <p:xfrm>
          <a:off x="820535" y="5628183"/>
          <a:ext cx="1528763" cy="630237"/>
        </p:xfrm>
        <a:graphic>
          <a:graphicData uri="http://schemas.openxmlformats.org/presentationml/2006/ole">
            <mc:AlternateContent xmlns:mc="http://schemas.openxmlformats.org/markup-compatibility/2006">
              <mc:Choice xmlns:v="urn:schemas-microsoft-com:vml" Requires="v">
                <p:oleObj name="Equation" r:id="rId40" imgW="799920" imgH="330120" progId="Equation.DSMT4">
                  <p:embed/>
                </p:oleObj>
              </mc:Choice>
              <mc:Fallback>
                <p:oleObj name="Equation" r:id="rId40" imgW="799920" imgH="330120" progId="Equation.DSMT4">
                  <p:embed/>
                  <p:pic>
                    <p:nvPicPr>
                      <p:cNvPr id="32" name="Object 18">
                        <a:extLst>
                          <a:ext uri="{FF2B5EF4-FFF2-40B4-BE49-F238E27FC236}">
                            <a16:creationId xmlns:a16="http://schemas.microsoft.com/office/drawing/2014/main" id="{F308FF05-0B5A-B95F-B4FA-95ED6710947D}"/>
                          </a:ext>
                        </a:extLst>
                      </p:cNvPr>
                      <p:cNvPicPr>
                        <a:picLocks noChangeAspect="1" noChangeArrowheads="1"/>
                      </p:cNvPicPr>
                      <p:nvPr/>
                    </p:nvPicPr>
                    <p:blipFill>
                      <a:blip r:embed="rId41"/>
                      <a:srcRect/>
                      <a:stretch>
                        <a:fillRect/>
                      </a:stretch>
                    </p:blipFill>
                    <p:spPr bwMode="auto">
                      <a:xfrm>
                        <a:off x="820535" y="5628183"/>
                        <a:ext cx="1528763"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20">
            <a:extLst>
              <a:ext uri="{FF2B5EF4-FFF2-40B4-BE49-F238E27FC236}">
                <a16:creationId xmlns:a16="http://schemas.microsoft.com/office/drawing/2014/main" id="{A381C247-6F00-0A92-87BD-0F09515406DF}"/>
              </a:ext>
            </a:extLst>
          </p:cNvPr>
          <p:cNvGraphicFramePr>
            <a:graphicFrameLocks noChangeAspect="1"/>
          </p:cNvGraphicFramePr>
          <p:nvPr/>
        </p:nvGraphicFramePr>
        <p:xfrm>
          <a:off x="2377700" y="5696701"/>
          <a:ext cx="4876800" cy="485775"/>
        </p:xfrm>
        <a:graphic>
          <a:graphicData uri="http://schemas.openxmlformats.org/presentationml/2006/ole">
            <mc:AlternateContent xmlns:mc="http://schemas.openxmlformats.org/markup-compatibility/2006">
              <mc:Choice xmlns:v="urn:schemas-microsoft-com:vml" Requires="v">
                <p:oleObj name="Equation" r:id="rId42" imgW="2552400" imgH="253800" progId="Equation.DSMT4">
                  <p:embed/>
                </p:oleObj>
              </mc:Choice>
              <mc:Fallback>
                <p:oleObj name="Equation" r:id="rId42" imgW="2552400" imgH="253800" progId="Equation.DSMT4">
                  <p:embed/>
                  <p:pic>
                    <p:nvPicPr>
                      <p:cNvPr id="33" name="Object 20">
                        <a:extLst>
                          <a:ext uri="{FF2B5EF4-FFF2-40B4-BE49-F238E27FC236}">
                            <a16:creationId xmlns:a16="http://schemas.microsoft.com/office/drawing/2014/main" id="{A381C247-6F00-0A92-87BD-0F09515406DF}"/>
                          </a:ext>
                        </a:extLst>
                      </p:cNvPr>
                      <p:cNvPicPr>
                        <a:picLocks noChangeAspect="1" noChangeArrowheads="1"/>
                      </p:cNvPicPr>
                      <p:nvPr/>
                    </p:nvPicPr>
                    <p:blipFill>
                      <a:blip r:embed="rId43"/>
                      <a:srcRect/>
                      <a:stretch>
                        <a:fillRect/>
                      </a:stretch>
                    </p:blipFill>
                    <p:spPr bwMode="auto">
                      <a:xfrm>
                        <a:off x="2377700" y="5696701"/>
                        <a:ext cx="48768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21">
            <a:extLst>
              <a:ext uri="{FF2B5EF4-FFF2-40B4-BE49-F238E27FC236}">
                <a16:creationId xmlns:a16="http://schemas.microsoft.com/office/drawing/2014/main" id="{756D991F-A111-9AF4-BF90-F4F24436B54E}"/>
              </a:ext>
            </a:extLst>
          </p:cNvPr>
          <p:cNvGraphicFramePr>
            <a:graphicFrameLocks noChangeAspect="1"/>
          </p:cNvGraphicFramePr>
          <p:nvPr/>
        </p:nvGraphicFramePr>
        <p:xfrm>
          <a:off x="7226069" y="5666918"/>
          <a:ext cx="1893887" cy="388938"/>
        </p:xfrm>
        <a:graphic>
          <a:graphicData uri="http://schemas.openxmlformats.org/presentationml/2006/ole">
            <mc:AlternateContent xmlns:mc="http://schemas.openxmlformats.org/markup-compatibility/2006">
              <mc:Choice xmlns:v="urn:schemas-microsoft-com:vml" Requires="v">
                <p:oleObj name="Equation" r:id="rId44" imgW="990360" imgH="203040" progId="Equation.DSMT4">
                  <p:embed/>
                </p:oleObj>
              </mc:Choice>
              <mc:Fallback>
                <p:oleObj name="Equation" r:id="rId44" imgW="990360" imgH="203040" progId="Equation.DSMT4">
                  <p:embed/>
                  <p:pic>
                    <p:nvPicPr>
                      <p:cNvPr id="34" name="Object 21">
                        <a:extLst>
                          <a:ext uri="{FF2B5EF4-FFF2-40B4-BE49-F238E27FC236}">
                            <a16:creationId xmlns:a16="http://schemas.microsoft.com/office/drawing/2014/main" id="{756D991F-A111-9AF4-BF90-F4F24436B54E}"/>
                          </a:ext>
                        </a:extLst>
                      </p:cNvPr>
                      <p:cNvPicPr>
                        <a:picLocks noChangeAspect="1" noChangeArrowheads="1"/>
                      </p:cNvPicPr>
                      <p:nvPr/>
                    </p:nvPicPr>
                    <p:blipFill>
                      <a:blip r:embed="rId45"/>
                      <a:srcRect/>
                      <a:stretch>
                        <a:fillRect/>
                      </a:stretch>
                    </p:blipFill>
                    <p:spPr bwMode="auto">
                      <a:xfrm>
                        <a:off x="7226069" y="5666918"/>
                        <a:ext cx="1893887"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Rectangle 34">
            <a:extLst>
              <a:ext uri="{FF2B5EF4-FFF2-40B4-BE49-F238E27FC236}">
                <a16:creationId xmlns:a16="http://schemas.microsoft.com/office/drawing/2014/main" id="{C98F46C8-07EF-F678-9574-FEED2D3F3063}"/>
              </a:ext>
            </a:extLst>
          </p:cNvPr>
          <p:cNvSpPr>
            <a:spLocks noChangeArrowheads="1"/>
          </p:cNvSpPr>
          <p:nvPr/>
        </p:nvSpPr>
        <p:spPr bwMode="auto">
          <a:xfrm>
            <a:off x="664282" y="6274434"/>
            <a:ext cx="9286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It is very unlikely that you will get a sample proportion of 43% or more</a:t>
            </a:r>
          </a:p>
        </p:txBody>
      </p:sp>
    </p:spTree>
    <p:custDataLst>
      <p:tags r:id="rId1"/>
    </p:custDataLst>
    <p:extLst>
      <p:ext uri="{BB962C8B-B14F-4D97-AF65-F5344CB8AC3E}">
        <p14:creationId xmlns:p14="http://schemas.microsoft.com/office/powerpoint/2010/main" val="294512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3" presetClass="entr" presetSubtype="1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linds(horizontal)">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linds(horizontal)">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linds(horizontal)">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linds(horizontal)">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linds(horizontal)">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blinds(horizontal)">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linds(horizontal)">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blinds(horizontal)">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blinds(horizontal)">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blinds(horizontal)">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blinds(horizontal)">
                                      <p:cBhvr>
                                        <p:cTn id="120" dur="5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linds(horizontal)">
                                      <p:cBhvr>
                                        <p:cTn id="1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p:bldP spid="23" grpId="0"/>
      <p:bldP spid="30"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8ADF-46A6-4EB5-8AB9-10D8F2582CA7}"/>
              </a:ext>
            </a:extLst>
          </p:cNvPr>
          <p:cNvSpPr>
            <a:spLocks noGrp="1"/>
          </p:cNvSpPr>
          <p:nvPr>
            <p:ph type="title"/>
          </p:nvPr>
        </p:nvSpPr>
        <p:spPr>
          <a:xfrm>
            <a:off x="609600" y="274638"/>
            <a:ext cx="9956800" cy="517842"/>
          </a:xfrm>
        </p:spPr>
        <p:txBody>
          <a:bodyPr>
            <a:normAutofit fontScale="90000"/>
          </a:bodyPr>
          <a:lstStyle/>
          <a:p>
            <a:r>
              <a:rPr lang="en-US" dirty="0"/>
              <a:t>Key Ideas on the Distribution of Sample Proportions</a:t>
            </a:r>
          </a:p>
        </p:txBody>
      </p:sp>
      <p:sp>
        <p:nvSpPr>
          <p:cNvPr id="3" name="Content Placeholder 2">
            <a:extLst>
              <a:ext uri="{FF2B5EF4-FFF2-40B4-BE49-F238E27FC236}">
                <a16:creationId xmlns:a16="http://schemas.microsoft.com/office/drawing/2014/main" id="{F3061588-4DF5-41F5-AEF8-7A08A9459283}"/>
              </a:ext>
            </a:extLst>
          </p:cNvPr>
          <p:cNvSpPr>
            <a:spLocks noGrp="1"/>
          </p:cNvSpPr>
          <p:nvPr>
            <p:ph sz="quarter" idx="1"/>
          </p:nvPr>
        </p:nvSpPr>
        <p:spPr>
          <a:xfrm>
            <a:off x="81280" y="848360"/>
            <a:ext cx="12110720" cy="1315720"/>
          </a:xfrm>
        </p:spPr>
        <p:txBody>
          <a:bodyPr/>
          <a:lstStyle/>
          <a:p>
            <a:r>
              <a:rPr lang="en-US" sz="2200" dirty="0"/>
              <a:t>Proportions is used if the variable of interest is binary</a:t>
            </a:r>
          </a:p>
          <a:p>
            <a:r>
              <a:rPr lang="en-US" sz="2200" dirty="0"/>
              <a:t>The distribution of sample proportions is normally distributed if the 3 conditions are met: </a:t>
            </a:r>
          </a:p>
          <a:p>
            <a:pPr lvl="1"/>
            <a:r>
              <a:rPr lang="en-US" sz="1900" dirty="0"/>
              <a:t>1.  SRS,   2. Independence, and 3.  </a:t>
            </a:r>
            <a:r>
              <a:rPr lang="en-US" sz="2000" dirty="0"/>
              <a:t>n p </a:t>
            </a:r>
            <a:r>
              <a:rPr lang="en-US" sz="2000" u="sng" dirty="0"/>
              <a:t>&gt;</a:t>
            </a:r>
            <a:r>
              <a:rPr lang="en-US" sz="2000" dirty="0"/>
              <a:t> 10  &amp; n q </a:t>
            </a:r>
            <a:r>
              <a:rPr lang="en-US" sz="2000" u="sng" dirty="0"/>
              <a:t>&gt;</a:t>
            </a:r>
            <a:r>
              <a:rPr lang="en-US" sz="2000" dirty="0"/>
              <a:t>10</a:t>
            </a:r>
          </a:p>
          <a:p>
            <a:pPr marL="366713" lvl="1" indent="0">
              <a:buNone/>
            </a:pPr>
            <a:endParaRPr lang="en-US" sz="1900"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29E68C1-49F9-4956-9D3D-019C80E6EDA0}"/>
                  </a:ext>
                </a:extLst>
              </p:cNvPr>
              <p:cNvSpPr txBox="1">
                <a:spLocks/>
              </p:cNvSpPr>
              <p:nvPr/>
            </p:nvSpPr>
            <p:spPr bwMode="auto">
              <a:xfrm>
                <a:off x="81280" y="2128520"/>
                <a:ext cx="11765280" cy="614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The above statement is the central limit theorem for the sampling distribution of </a:t>
                </a:r>
                <a14:m>
                  <m:oMath xmlns:m="http://schemas.openxmlformats.org/officeDocument/2006/math">
                    <m:r>
                      <a:rPr lang="en-US" altLang="en-US" sz="3000" b="0" i="0" dirty="0" smtClean="0">
                        <a:solidFill>
                          <a:schemeClr val="tx1"/>
                        </a:solidFill>
                        <a:latin typeface="Cambria Math" panose="02040503050406030204" pitchFamily="18" charset="0"/>
                      </a:rPr>
                      <m:t> </m:t>
                    </m:r>
                    <m:acc>
                      <m:accPr>
                        <m:chr m:val="̂"/>
                        <m:ctrlPr>
                          <a:rPr lang="en-CA" altLang="en-US" sz="3000" i="1" dirty="0" smtClean="0">
                            <a:solidFill>
                              <a:schemeClr val="tx1"/>
                            </a:solidFill>
                            <a:latin typeface="Cambria Math" panose="02040503050406030204" pitchFamily="18" charset="0"/>
                          </a:rPr>
                        </m:ctrlPr>
                      </m:accPr>
                      <m:e>
                        <m:r>
                          <a:rPr lang="en-CA" altLang="en-US" sz="3000" i="1" dirty="0">
                            <a:solidFill>
                              <a:schemeClr val="tx1"/>
                            </a:solidFill>
                            <a:latin typeface="Cambria Math" panose="02040503050406030204" pitchFamily="18" charset="0"/>
                          </a:rPr>
                          <m:t>𝑝</m:t>
                        </m:r>
                      </m:e>
                    </m:acc>
                  </m:oMath>
                </a14:m>
                <a:r>
                  <a:rPr lang="en-US" sz="2200" dirty="0"/>
                  <a:t> </a:t>
                </a:r>
              </a:p>
            </p:txBody>
          </p:sp>
        </mc:Choice>
        <mc:Fallback xmlns="">
          <p:sp>
            <p:nvSpPr>
              <p:cNvPr id="4" name="Content Placeholder 2">
                <a:extLst>
                  <a:ext uri="{FF2B5EF4-FFF2-40B4-BE49-F238E27FC236}">
                    <a16:creationId xmlns:a16="http://schemas.microsoft.com/office/drawing/2014/main" id="{929E68C1-49F9-4956-9D3D-019C80E6EDA0}"/>
                  </a:ext>
                </a:extLst>
              </p:cNvPr>
              <p:cNvSpPr txBox="1">
                <a:spLocks noRot="1" noChangeAspect="1" noMove="1" noResize="1" noEditPoints="1" noAdjustHandles="1" noChangeArrowheads="1" noChangeShapeType="1" noTextEdit="1"/>
              </p:cNvSpPr>
              <p:nvPr/>
            </p:nvSpPr>
            <p:spPr bwMode="auto">
              <a:xfrm>
                <a:off x="81280" y="2128520"/>
                <a:ext cx="11765280" cy="614680"/>
              </a:xfrm>
              <a:prstGeom prst="rect">
                <a:avLst/>
              </a:prstGeom>
              <a:blipFill>
                <a:blip r:embed="rId4"/>
                <a:stretch>
                  <a:fillRect l="-155" b="-39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5E57B4E8-453E-4FEA-A419-314C0FA5876F}"/>
                  </a:ext>
                </a:extLst>
              </p:cNvPr>
              <p:cNvSpPr txBox="1">
                <a:spLocks/>
              </p:cNvSpPr>
              <p:nvPr/>
            </p:nvSpPr>
            <p:spPr bwMode="auto">
              <a:xfrm>
                <a:off x="71120" y="2821940"/>
                <a:ext cx="11765280" cy="929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The mean of the sampling distribution of </a:t>
                </a:r>
                <a14:m>
                  <m:oMath xmlns:m="http://schemas.openxmlformats.org/officeDocument/2006/math">
                    <m:r>
                      <a:rPr lang="en-US" altLang="en-US" dirty="0">
                        <a:latin typeface="Cambria Math" panose="02040503050406030204" pitchFamily="18" charset="0"/>
                      </a:rPr>
                      <m:t> </m:t>
                    </m:r>
                    <m:acc>
                      <m:accPr>
                        <m:chr m:val="̂"/>
                        <m:ctrlPr>
                          <a:rPr lang="en-CA" altLang="en-US" i="1" dirty="0">
                            <a:latin typeface="Cambria Math" panose="02040503050406030204" pitchFamily="18" charset="0"/>
                          </a:rPr>
                        </m:ctrlPr>
                      </m:accPr>
                      <m:e>
                        <m:r>
                          <a:rPr lang="en-CA" altLang="en-US" i="1" dirty="0">
                            <a:latin typeface="Cambria Math" panose="02040503050406030204" pitchFamily="18" charset="0"/>
                          </a:rPr>
                          <m:t>𝑝</m:t>
                        </m:r>
                      </m:e>
                    </m:acc>
                  </m:oMath>
                </a14:m>
                <a:r>
                  <a:rPr lang="en-US" sz="2200" dirty="0"/>
                  <a:t> is equal to the population proportion!</a:t>
                </a:r>
              </a:p>
            </p:txBody>
          </p:sp>
        </mc:Choice>
        <mc:Fallback xmlns="">
          <p:sp>
            <p:nvSpPr>
              <p:cNvPr id="5" name="Content Placeholder 2">
                <a:extLst>
                  <a:ext uri="{FF2B5EF4-FFF2-40B4-BE49-F238E27FC236}">
                    <a16:creationId xmlns:a16="http://schemas.microsoft.com/office/drawing/2014/main" id="{5E57B4E8-453E-4FEA-A419-314C0FA5876F}"/>
                  </a:ext>
                </a:extLst>
              </p:cNvPr>
              <p:cNvSpPr txBox="1">
                <a:spLocks noRot="1" noChangeAspect="1" noMove="1" noResize="1" noEditPoints="1" noAdjustHandles="1" noChangeArrowheads="1" noChangeShapeType="1" noTextEdit="1"/>
              </p:cNvSpPr>
              <p:nvPr/>
            </p:nvSpPr>
            <p:spPr bwMode="auto">
              <a:xfrm>
                <a:off x="71120" y="2821940"/>
                <a:ext cx="11765280" cy="929640"/>
              </a:xfrm>
              <a:prstGeom prst="rect">
                <a:avLst/>
              </a:prstGeom>
              <a:blipFill>
                <a:blip r:embed="rId5"/>
                <a:stretch>
                  <a:fillRect l="-207" t="-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4" name="Object 13">
            <a:extLst>
              <a:ext uri="{FF2B5EF4-FFF2-40B4-BE49-F238E27FC236}">
                <a16:creationId xmlns:a16="http://schemas.microsoft.com/office/drawing/2014/main" id="{ADBE0DFC-5EAE-0377-4871-6E723A03B4C7}"/>
              </a:ext>
            </a:extLst>
          </p:cNvPr>
          <p:cNvGraphicFramePr>
            <a:graphicFrameLocks noChangeAspect="1"/>
          </p:cNvGraphicFramePr>
          <p:nvPr>
            <p:extLst>
              <p:ext uri="{D42A27DB-BD31-4B8C-83A1-F6EECF244321}">
                <p14:modId xmlns:p14="http://schemas.microsoft.com/office/powerpoint/2010/main" val="1613219230"/>
              </p:ext>
            </p:extLst>
          </p:nvPr>
        </p:nvGraphicFramePr>
        <p:xfrm>
          <a:off x="4632672" y="3355180"/>
          <a:ext cx="1401445" cy="792640"/>
        </p:xfrm>
        <a:graphic>
          <a:graphicData uri="http://schemas.openxmlformats.org/presentationml/2006/ole">
            <mc:AlternateContent xmlns:mc="http://schemas.openxmlformats.org/markup-compatibility/2006">
              <mc:Choice xmlns:v="urn:schemas-microsoft-com:vml" Requires="v">
                <p:oleObj name="Equation" r:id="rId6" imgW="469800" imgH="266400" progId="Equation.DSMT4">
                  <p:embed/>
                </p:oleObj>
              </mc:Choice>
              <mc:Fallback>
                <p:oleObj name="Equation" r:id="rId6" imgW="469800" imgH="266400" progId="Equation.DSMT4">
                  <p:embed/>
                  <p:pic>
                    <p:nvPicPr>
                      <p:cNvPr id="14" name="Object 13">
                        <a:extLst>
                          <a:ext uri="{FF2B5EF4-FFF2-40B4-BE49-F238E27FC236}">
                            <a16:creationId xmlns:a16="http://schemas.microsoft.com/office/drawing/2014/main" id="{ADBE0DFC-5EAE-0377-4871-6E723A03B4C7}"/>
                          </a:ext>
                        </a:extLst>
                      </p:cNvPr>
                      <p:cNvPicPr>
                        <a:picLocks noChangeAspect="1" noChangeArrowheads="1"/>
                      </p:cNvPicPr>
                      <p:nvPr/>
                    </p:nvPicPr>
                    <p:blipFill>
                      <a:blip r:embed="rId7"/>
                      <a:srcRect/>
                      <a:stretch>
                        <a:fillRect/>
                      </a:stretch>
                    </p:blipFill>
                    <p:spPr bwMode="auto">
                      <a:xfrm>
                        <a:off x="4632672" y="3355180"/>
                        <a:ext cx="1401445" cy="792640"/>
                      </a:xfrm>
                      <a:prstGeom prst="rect">
                        <a:avLst/>
                      </a:prstGeom>
                      <a:noFill/>
                      <a:ln>
                        <a:noFill/>
                      </a:ln>
                      <a:effectLst/>
                    </p:spPr>
                  </p:pic>
                </p:oleObj>
              </mc:Fallback>
            </mc:AlternateContent>
          </a:graphicData>
        </a:graphic>
      </p:graphicFrame>
      <p:sp>
        <p:nvSpPr>
          <p:cNvPr id="16" name="TextBox 15">
            <a:extLst>
              <a:ext uri="{FF2B5EF4-FFF2-40B4-BE49-F238E27FC236}">
                <a16:creationId xmlns:a16="http://schemas.microsoft.com/office/drawing/2014/main" id="{9047A532-41A3-C111-3A06-5030A97D0635}"/>
              </a:ext>
            </a:extLst>
          </p:cNvPr>
          <p:cNvSpPr txBox="1"/>
          <p:nvPr/>
        </p:nvSpPr>
        <p:spPr>
          <a:xfrm>
            <a:off x="612140" y="3584694"/>
            <a:ext cx="3929380" cy="369332"/>
          </a:xfrm>
          <a:prstGeom prst="rect">
            <a:avLst/>
          </a:prstGeom>
          <a:noFill/>
        </p:spPr>
        <p:txBody>
          <a:bodyPr wrap="square">
            <a:spAutoFit/>
          </a:bodyPr>
          <a:lstStyle/>
          <a:p>
            <a:pPr algn="ctr"/>
            <a:r>
              <a:rPr lang="en-US" b="1" dirty="0">
                <a:solidFill>
                  <a:srgbClr val="FF0000"/>
                </a:solidFill>
              </a:rPr>
              <a:t>MEANS of sampling distribution </a:t>
            </a:r>
          </a:p>
        </p:txBody>
      </p:sp>
      <p:sp>
        <p:nvSpPr>
          <p:cNvPr id="17" name="TextBox 16">
            <a:extLst>
              <a:ext uri="{FF2B5EF4-FFF2-40B4-BE49-F238E27FC236}">
                <a16:creationId xmlns:a16="http://schemas.microsoft.com/office/drawing/2014/main" id="{B67778E2-8C60-D98B-3B97-65F30A863FD2}"/>
              </a:ext>
            </a:extLst>
          </p:cNvPr>
          <p:cNvSpPr txBox="1"/>
          <p:nvPr/>
        </p:nvSpPr>
        <p:spPr>
          <a:xfrm>
            <a:off x="6157885" y="3584694"/>
            <a:ext cx="3929380" cy="369332"/>
          </a:xfrm>
          <a:prstGeom prst="rect">
            <a:avLst/>
          </a:prstGeom>
          <a:noFill/>
        </p:spPr>
        <p:txBody>
          <a:bodyPr wrap="square">
            <a:spAutoFit/>
          </a:bodyPr>
          <a:lstStyle/>
          <a:p>
            <a:pPr algn="ctr"/>
            <a:r>
              <a:rPr lang="en-US" b="1" dirty="0">
                <a:solidFill>
                  <a:srgbClr val="FF0000"/>
                </a:solidFill>
              </a:rPr>
              <a:t>Population proportion</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505C2362-4A6B-6221-DA05-994CDE0380E9}"/>
                  </a:ext>
                </a:extLst>
              </p:cNvPr>
              <p:cNvSpPr txBox="1">
                <a:spLocks/>
              </p:cNvSpPr>
              <p:nvPr/>
            </p:nvSpPr>
            <p:spPr bwMode="auto">
              <a:xfrm>
                <a:off x="0" y="4147820"/>
                <a:ext cx="11765280" cy="568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The standard error of the sampling distribution of </a:t>
                </a:r>
                <a14:m>
                  <m:oMath xmlns:m="http://schemas.openxmlformats.org/officeDocument/2006/math">
                    <m:acc>
                      <m:accPr>
                        <m:chr m:val="̂"/>
                        <m:ctrlPr>
                          <a:rPr lang="en-CA" altLang="en-US" i="1" dirty="0">
                            <a:latin typeface="Cambria Math" panose="02040503050406030204" pitchFamily="18" charset="0"/>
                          </a:rPr>
                        </m:ctrlPr>
                      </m:accPr>
                      <m:e>
                        <m:r>
                          <a:rPr lang="en-CA" altLang="en-US" i="1" dirty="0">
                            <a:latin typeface="Cambria Math" panose="02040503050406030204" pitchFamily="18" charset="0"/>
                          </a:rPr>
                          <m:t>𝑝</m:t>
                        </m:r>
                      </m:e>
                    </m:acc>
                  </m:oMath>
                </a14:m>
                <a:r>
                  <a:rPr lang="en-US" sz="2200" dirty="0"/>
                  <a:t>  is given by the formula: </a:t>
                </a:r>
              </a:p>
            </p:txBody>
          </p:sp>
        </mc:Choice>
        <mc:Fallback xmlns="">
          <p:sp>
            <p:nvSpPr>
              <p:cNvPr id="18" name="Content Placeholder 2">
                <a:extLst>
                  <a:ext uri="{FF2B5EF4-FFF2-40B4-BE49-F238E27FC236}">
                    <a16:creationId xmlns:a16="http://schemas.microsoft.com/office/drawing/2014/main" id="{505C2362-4A6B-6221-DA05-994CDE0380E9}"/>
                  </a:ext>
                </a:extLst>
              </p:cNvPr>
              <p:cNvSpPr txBox="1">
                <a:spLocks noRot="1" noChangeAspect="1" noMove="1" noResize="1" noEditPoints="1" noAdjustHandles="1" noChangeArrowheads="1" noChangeShapeType="1" noTextEdit="1"/>
              </p:cNvSpPr>
              <p:nvPr/>
            </p:nvSpPr>
            <p:spPr bwMode="auto">
              <a:xfrm>
                <a:off x="0" y="4147820"/>
                <a:ext cx="11765280" cy="568960"/>
              </a:xfrm>
              <a:prstGeom prst="rect">
                <a:avLst/>
              </a:prstGeom>
              <a:blipFill>
                <a:blip r:embed="rId8"/>
                <a:stretch>
                  <a:fillRect l="-155" t="-31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9" name="Object 2">
            <a:extLst>
              <a:ext uri="{FF2B5EF4-FFF2-40B4-BE49-F238E27FC236}">
                <a16:creationId xmlns:a16="http://schemas.microsoft.com/office/drawing/2014/main" id="{29EC9A24-5643-D730-C65B-A749DD5B0B48}"/>
              </a:ext>
            </a:extLst>
          </p:cNvPr>
          <p:cNvGraphicFramePr>
            <a:graphicFrameLocks noChangeAspect="1"/>
          </p:cNvGraphicFramePr>
          <p:nvPr>
            <p:extLst>
              <p:ext uri="{D42A27DB-BD31-4B8C-83A1-F6EECF244321}">
                <p14:modId xmlns:p14="http://schemas.microsoft.com/office/powerpoint/2010/main" val="2374982054"/>
              </p:ext>
            </p:extLst>
          </p:nvPr>
        </p:nvGraphicFramePr>
        <p:xfrm>
          <a:off x="3096130" y="4750078"/>
          <a:ext cx="2644270" cy="1205770"/>
        </p:xfrm>
        <a:graphic>
          <a:graphicData uri="http://schemas.openxmlformats.org/presentationml/2006/ole">
            <mc:AlternateContent xmlns:mc="http://schemas.openxmlformats.org/markup-compatibility/2006">
              <mc:Choice xmlns:v="urn:schemas-microsoft-com:vml" Requires="v">
                <p:oleObj name="Equation" r:id="rId9" imgW="1028700" imgH="469900" progId="Equation.DSMT4">
                  <p:embed/>
                </p:oleObj>
              </mc:Choice>
              <mc:Fallback>
                <p:oleObj name="Equation" r:id="rId9" imgW="1028700" imgH="469900" progId="Equation.DSMT4">
                  <p:embed/>
                  <p:pic>
                    <p:nvPicPr>
                      <p:cNvPr id="19" name="Object 2">
                        <a:extLst>
                          <a:ext uri="{FF2B5EF4-FFF2-40B4-BE49-F238E27FC236}">
                            <a16:creationId xmlns:a16="http://schemas.microsoft.com/office/drawing/2014/main" id="{29EC9A24-5643-D730-C65B-A749DD5B0B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6130" y="4750078"/>
                        <a:ext cx="2644270" cy="1205770"/>
                      </a:xfrm>
                      <a:prstGeom prst="rect">
                        <a:avLst/>
                      </a:prstGeom>
                      <a:noFill/>
                      <a:ln>
                        <a:noFill/>
                      </a:ln>
                      <a:effectLst/>
                    </p:spPr>
                  </p:pic>
                </p:oleObj>
              </mc:Fallback>
            </mc:AlternateContent>
          </a:graphicData>
        </a:graphic>
      </p:graphicFrame>
      <p:sp>
        <p:nvSpPr>
          <p:cNvPr id="20" name="TextBox 19">
            <a:extLst>
              <a:ext uri="{FF2B5EF4-FFF2-40B4-BE49-F238E27FC236}">
                <a16:creationId xmlns:a16="http://schemas.microsoft.com/office/drawing/2014/main" id="{9BB9C5C3-FF73-C437-8617-B432C7DEDB2E}"/>
              </a:ext>
            </a:extLst>
          </p:cNvPr>
          <p:cNvSpPr txBox="1"/>
          <p:nvPr/>
        </p:nvSpPr>
        <p:spPr>
          <a:xfrm>
            <a:off x="5892800" y="4839454"/>
            <a:ext cx="5405120" cy="923330"/>
          </a:xfrm>
          <a:prstGeom prst="rect">
            <a:avLst/>
          </a:prstGeom>
          <a:noFill/>
        </p:spPr>
        <p:txBody>
          <a:bodyPr wrap="square">
            <a:spAutoFit/>
          </a:bodyPr>
          <a:lstStyle/>
          <a:p>
            <a:pPr algn="ctr"/>
            <a:r>
              <a:rPr lang="en-US" dirty="0">
                <a:solidFill>
                  <a:srgbClr val="FF0000"/>
                </a:solidFill>
              </a:rPr>
              <a:t>This formula for standard error can only be used if the population size is 10 times or more than the sample size!!</a:t>
            </a:r>
          </a:p>
        </p:txBody>
      </p:sp>
      <p:sp>
        <p:nvSpPr>
          <p:cNvPr id="21" name="TextBox 20">
            <a:extLst>
              <a:ext uri="{FF2B5EF4-FFF2-40B4-BE49-F238E27FC236}">
                <a16:creationId xmlns:a16="http://schemas.microsoft.com/office/drawing/2014/main" id="{1E6CE74E-0CC9-CEAE-51DD-34C9E3C9199E}"/>
              </a:ext>
            </a:extLst>
          </p:cNvPr>
          <p:cNvSpPr txBox="1"/>
          <p:nvPr/>
        </p:nvSpPr>
        <p:spPr>
          <a:xfrm>
            <a:off x="5791200" y="5712738"/>
            <a:ext cx="5405120" cy="646331"/>
          </a:xfrm>
          <a:prstGeom prst="rect">
            <a:avLst/>
          </a:prstGeom>
          <a:noFill/>
        </p:spPr>
        <p:txBody>
          <a:bodyPr wrap="square">
            <a:spAutoFit/>
          </a:bodyPr>
          <a:lstStyle/>
          <a:p>
            <a:pPr algn="ctr"/>
            <a:r>
              <a:rPr lang="en-US" dirty="0">
                <a:solidFill>
                  <a:srgbClr val="FF0000"/>
                </a:solidFill>
              </a:rPr>
              <a:t>Be mindful that this formula uses POPULATION PROPORTION and NOT sample proportion!!!</a:t>
            </a:r>
          </a:p>
        </p:txBody>
      </p:sp>
    </p:spTree>
    <p:custDataLst>
      <p:tags r:id="rId1"/>
    </p:custDataLst>
    <p:extLst>
      <p:ext uri="{BB962C8B-B14F-4D97-AF65-F5344CB8AC3E}">
        <p14:creationId xmlns:p14="http://schemas.microsoft.com/office/powerpoint/2010/main" val="9343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7" grpId="0"/>
      <p:bldP spid="1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768100-D5A5-3891-4D9B-AC1EB93D3249}"/>
              </a:ext>
            </a:extLst>
          </p:cNvPr>
          <p:cNvPicPr>
            <a:picLocks noChangeAspect="1"/>
          </p:cNvPicPr>
          <p:nvPr/>
        </p:nvPicPr>
        <p:blipFill>
          <a:blip r:embed="rId4"/>
          <a:stretch>
            <a:fillRect/>
          </a:stretch>
        </p:blipFill>
        <p:spPr>
          <a:xfrm>
            <a:off x="590245" y="660010"/>
            <a:ext cx="6714714" cy="689558"/>
          </a:xfrm>
          <a:prstGeom prst="rect">
            <a:avLst/>
          </a:prstGeom>
        </p:spPr>
      </p:pic>
      <p:pic>
        <p:nvPicPr>
          <p:cNvPr id="6" name="Picture 5">
            <a:extLst>
              <a:ext uri="{FF2B5EF4-FFF2-40B4-BE49-F238E27FC236}">
                <a16:creationId xmlns:a16="http://schemas.microsoft.com/office/drawing/2014/main" id="{DDBA7DF8-672D-41E2-A66B-A6818B42691C}"/>
              </a:ext>
            </a:extLst>
          </p:cNvPr>
          <p:cNvPicPr>
            <a:picLocks noChangeAspect="1"/>
          </p:cNvPicPr>
          <p:nvPr/>
        </p:nvPicPr>
        <p:blipFill>
          <a:blip r:embed="rId5"/>
          <a:stretch>
            <a:fillRect/>
          </a:stretch>
        </p:blipFill>
        <p:spPr>
          <a:xfrm>
            <a:off x="546699" y="1239998"/>
            <a:ext cx="7472093" cy="531298"/>
          </a:xfrm>
          <a:prstGeom prst="rect">
            <a:avLst/>
          </a:prstGeom>
        </p:spPr>
      </p:pic>
      <p:pic>
        <p:nvPicPr>
          <p:cNvPr id="7" name="Picture 6">
            <a:extLst>
              <a:ext uri="{FF2B5EF4-FFF2-40B4-BE49-F238E27FC236}">
                <a16:creationId xmlns:a16="http://schemas.microsoft.com/office/drawing/2014/main" id="{F71FA65A-2F9C-9B59-45A5-93B1CB3DE412}"/>
              </a:ext>
            </a:extLst>
          </p:cNvPr>
          <p:cNvPicPr>
            <a:picLocks noChangeAspect="1"/>
          </p:cNvPicPr>
          <p:nvPr/>
        </p:nvPicPr>
        <p:blipFill>
          <a:blip r:embed="rId6"/>
          <a:stretch>
            <a:fillRect/>
          </a:stretch>
        </p:blipFill>
        <p:spPr>
          <a:xfrm>
            <a:off x="223520" y="58356"/>
            <a:ext cx="9884228" cy="517628"/>
          </a:xfrm>
          <a:prstGeom prst="rect">
            <a:avLst/>
          </a:prstGeom>
        </p:spPr>
      </p:pic>
      <p:pic>
        <p:nvPicPr>
          <p:cNvPr id="8" name="Picture 7">
            <a:extLst>
              <a:ext uri="{FF2B5EF4-FFF2-40B4-BE49-F238E27FC236}">
                <a16:creationId xmlns:a16="http://schemas.microsoft.com/office/drawing/2014/main" id="{03E1BF3D-6E5F-77B5-D852-39878A02FB75}"/>
              </a:ext>
            </a:extLst>
          </p:cNvPr>
          <p:cNvPicPr>
            <a:picLocks noChangeAspect="1"/>
          </p:cNvPicPr>
          <p:nvPr/>
        </p:nvPicPr>
        <p:blipFill>
          <a:blip r:embed="rId7"/>
          <a:stretch>
            <a:fillRect/>
          </a:stretch>
        </p:blipFill>
        <p:spPr>
          <a:xfrm>
            <a:off x="662665" y="1771296"/>
            <a:ext cx="1333686" cy="2076740"/>
          </a:xfrm>
          <a:prstGeom prst="rect">
            <a:avLst/>
          </a:prstGeom>
        </p:spPr>
      </p:pic>
      <p:graphicFrame>
        <p:nvGraphicFramePr>
          <p:cNvPr id="3" name="Object 2">
            <a:extLst>
              <a:ext uri="{FF2B5EF4-FFF2-40B4-BE49-F238E27FC236}">
                <a16:creationId xmlns:a16="http://schemas.microsoft.com/office/drawing/2014/main" id="{6679D29A-AB12-0CCA-684E-D5932A9A98EA}"/>
              </a:ext>
            </a:extLst>
          </p:cNvPr>
          <p:cNvGraphicFramePr>
            <a:graphicFrameLocks noChangeAspect="1"/>
          </p:cNvGraphicFramePr>
          <p:nvPr>
            <p:extLst>
              <p:ext uri="{D42A27DB-BD31-4B8C-83A1-F6EECF244321}">
                <p14:modId xmlns:p14="http://schemas.microsoft.com/office/powerpoint/2010/main" val="3039924843"/>
              </p:ext>
            </p:extLst>
          </p:nvPr>
        </p:nvGraphicFramePr>
        <p:xfrm>
          <a:off x="6667182" y="1866689"/>
          <a:ext cx="1562417" cy="568622"/>
        </p:xfrm>
        <a:graphic>
          <a:graphicData uri="http://schemas.openxmlformats.org/presentationml/2006/ole">
            <mc:AlternateContent xmlns:mc="http://schemas.openxmlformats.org/markup-compatibility/2006">
              <mc:Choice xmlns:v="urn:schemas-microsoft-com:vml" Requires="v">
                <p:oleObj name="Equation" r:id="rId8" imgW="558720" imgH="203040" progId="Equation.DSMT4">
                  <p:embed/>
                </p:oleObj>
              </mc:Choice>
              <mc:Fallback>
                <p:oleObj name="Equation" r:id="rId8" imgW="558720" imgH="203040" progId="Equation.DSMT4">
                  <p:embed/>
                  <p:pic>
                    <p:nvPicPr>
                      <p:cNvPr id="3" name="Object 2">
                        <a:extLst>
                          <a:ext uri="{FF2B5EF4-FFF2-40B4-BE49-F238E27FC236}">
                            <a16:creationId xmlns:a16="http://schemas.microsoft.com/office/drawing/2014/main" id="{6679D29A-AB12-0CCA-684E-D5932A9A98EA}"/>
                          </a:ext>
                        </a:extLst>
                      </p:cNvPr>
                      <p:cNvPicPr>
                        <a:picLocks noChangeAspect="1" noChangeArrowheads="1"/>
                      </p:cNvPicPr>
                      <p:nvPr/>
                    </p:nvPicPr>
                    <p:blipFill>
                      <a:blip r:embed="rId9"/>
                      <a:srcRect/>
                      <a:stretch>
                        <a:fillRect/>
                      </a:stretch>
                    </p:blipFill>
                    <p:spPr bwMode="auto">
                      <a:xfrm>
                        <a:off x="6667182" y="1866689"/>
                        <a:ext cx="1562417" cy="568622"/>
                      </a:xfrm>
                      <a:prstGeom prst="rect">
                        <a:avLst/>
                      </a:prstGeom>
                      <a:noFill/>
                      <a:ln>
                        <a:noFill/>
                      </a:ln>
                      <a:effectLst/>
                    </p:spPr>
                  </p:pic>
                </p:oleObj>
              </mc:Fallback>
            </mc:AlternateContent>
          </a:graphicData>
        </a:graphic>
      </p:graphicFrame>
      <p:graphicFrame>
        <p:nvGraphicFramePr>
          <p:cNvPr id="4" name="Object 3">
            <a:extLst>
              <a:ext uri="{FF2B5EF4-FFF2-40B4-BE49-F238E27FC236}">
                <a16:creationId xmlns:a16="http://schemas.microsoft.com/office/drawing/2014/main" id="{47318C3B-7204-9733-9282-92F19FC6DB2A}"/>
              </a:ext>
            </a:extLst>
          </p:cNvPr>
          <p:cNvGraphicFramePr>
            <a:graphicFrameLocks noChangeAspect="1"/>
          </p:cNvGraphicFramePr>
          <p:nvPr>
            <p:extLst>
              <p:ext uri="{D42A27DB-BD31-4B8C-83A1-F6EECF244321}">
                <p14:modId xmlns:p14="http://schemas.microsoft.com/office/powerpoint/2010/main" val="2132194189"/>
              </p:ext>
            </p:extLst>
          </p:nvPr>
        </p:nvGraphicFramePr>
        <p:xfrm>
          <a:off x="8596630" y="1866689"/>
          <a:ext cx="1422400" cy="496887"/>
        </p:xfrm>
        <a:graphic>
          <a:graphicData uri="http://schemas.openxmlformats.org/presentationml/2006/ole">
            <mc:AlternateContent xmlns:mc="http://schemas.openxmlformats.org/markup-compatibility/2006">
              <mc:Choice xmlns:v="urn:schemas-microsoft-com:vml" Requires="v">
                <p:oleObj name="Equation" r:id="rId10" imgW="507960" imgH="177480" progId="Equation.DSMT4">
                  <p:embed/>
                </p:oleObj>
              </mc:Choice>
              <mc:Fallback>
                <p:oleObj name="Equation" r:id="rId10" imgW="507960" imgH="177480" progId="Equation.DSMT4">
                  <p:embed/>
                  <p:pic>
                    <p:nvPicPr>
                      <p:cNvPr id="4" name="Object 3">
                        <a:extLst>
                          <a:ext uri="{FF2B5EF4-FFF2-40B4-BE49-F238E27FC236}">
                            <a16:creationId xmlns:a16="http://schemas.microsoft.com/office/drawing/2014/main" id="{47318C3B-7204-9733-9282-92F19FC6DB2A}"/>
                          </a:ext>
                        </a:extLst>
                      </p:cNvPr>
                      <p:cNvPicPr>
                        <a:picLocks noChangeAspect="1" noChangeArrowheads="1"/>
                      </p:cNvPicPr>
                      <p:nvPr/>
                    </p:nvPicPr>
                    <p:blipFill>
                      <a:blip r:embed="rId11"/>
                      <a:srcRect/>
                      <a:stretch>
                        <a:fillRect/>
                      </a:stretch>
                    </p:blipFill>
                    <p:spPr bwMode="auto">
                      <a:xfrm>
                        <a:off x="8596630" y="1866689"/>
                        <a:ext cx="1422400" cy="496887"/>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69FEA052-AE7C-0C63-E08C-C8BAF93F507F}"/>
              </a:ext>
            </a:extLst>
          </p:cNvPr>
          <p:cNvGraphicFramePr>
            <a:graphicFrameLocks noChangeAspect="1"/>
          </p:cNvGraphicFramePr>
          <p:nvPr>
            <p:extLst>
              <p:ext uri="{D42A27DB-BD31-4B8C-83A1-F6EECF244321}">
                <p14:modId xmlns:p14="http://schemas.microsoft.com/office/powerpoint/2010/main" val="495945568"/>
              </p:ext>
            </p:extLst>
          </p:nvPr>
        </p:nvGraphicFramePr>
        <p:xfrm>
          <a:off x="6243967" y="2851256"/>
          <a:ext cx="1774825" cy="744537"/>
        </p:xfrm>
        <a:graphic>
          <a:graphicData uri="http://schemas.openxmlformats.org/presentationml/2006/ole">
            <mc:AlternateContent xmlns:mc="http://schemas.openxmlformats.org/markup-compatibility/2006">
              <mc:Choice xmlns:v="urn:schemas-microsoft-com:vml" Requires="v">
                <p:oleObj name="Equation" r:id="rId12" imgW="634680" imgH="266400" progId="Equation.DSMT4">
                  <p:embed/>
                </p:oleObj>
              </mc:Choice>
              <mc:Fallback>
                <p:oleObj name="Equation" r:id="rId12" imgW="634680" imgH="266400" progId="Equation.DSMT4">
                  <p:embed/>
                  <p:pic>
                    <p:nvPicPr>
                      <p:cNvPr id="9" name="Object 8">
                        <a:extLst>
                          <a:ext uri="{FF2B5EF4-FFF2-40B4-BE49-F238E27FC236}">
                            <a16:creationId xmlns:a16="http://schemas.microsoft.com/office/drawing/2014/main" id="{69FEA052-AE7C-0C63-E08C-C8BAF93F507F}"/>
                          </a:ext>
                        </a:extLst>
                      </p:cNvPr>
                      <p:cNvPicPr>
                        <a:picLocks noChangeAspect="1" noChangeArrowheads="1"/>
                      </p:cNvPicPr>
                      <p:nvPr/>
                    </p:nvPicPr>
                    <p:blipFill>
                      <a:blip r:embed="rId13"/>
                      <a:srcRect/>
                      <a:stretch>
                        <a:fillRect/>
                      </a:stretch>
                    </p:blipFill>
                    <p:spPr bwMode="auto">
                      <a:xfrm>
                        <a:off x="6243967" y="2851256"/>
                        <a:ext cx="1774825" cy="744537"/>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7C8453EC-B7F9-BA73-5431-D2666D39A098}"/>
              </a:ext>
            </a:extLst>
          </p:cNvPr>
          <p:cNvGraphicFramePr>
            <a:graphicFrameLocks noChangeAspect="1"/>
          </p:cNvGraphicFramePr>
          <p:nvPr>
            <p:extLst>
              <p:ext uri="{D42A27DB-BD31-4B8C-83A1-F6EECF244321}">
                <p14:modId xmlns:p14="http://schemas.microsoft.com/office/powerpoint/2010/main" val="2309288028"/>
              </p:ext>
            </p:extLst>
          </p:nvPr>
        </p:nvGraphicFramePr>
        <p:xfrm>
          <a:off x="8371997" y="2512987"/>
          <a:ext cx="2696527" cy="1082806"/>
        </p:xfrm>
        <a:graphic>
          <a:graphicData uri="http://schemas.openxmlformats.org/presentationml/2006/ole">
            <mc:AlternateContent xmlns:mc="http://schemas.openxmlformats.org/markup-compatibility/2006">
              <mc:Choice xmlns:v="urn:schemas-microsoft-com:vml" Requires="v">
                <p:oleObj name="Equation" r:id="rId14" imgW="1168200" imgH="469800" progId="Equation.DSMT4">
                  <p:embed/>
                </p:oleObj>
              </mc:Choice>
              <mc:Fallback>
                <p:oleObj name="Equation" r:id="rId14" imgW="1168200" imgH="469800" progId="Equation.DSMT4">
                  <p:embed/>
                  <p:pic>
                    <p:nvPicPr>
                      <p:cNvPr id="10" name="Object 9">
                        <a:extLst>
                          <a:ext uri="{FF2B5EF4-FFF2-40B4-BE49-F238E27FC236}">
                            <a16:creationId xmlns:a16="http://schemas.microsoft.com/office/drawing/2014/main" id="{7C8453EC-B7F9-BA73-5431-D2666D39A098}"/>
                          </a:ext>
                        </a:extLst>
                      </p:cNvPr>
                      <p:cNvPicPr>
                        <a:picLocks noChangeAspect="1" noChangeArrowheads="1"/>
                      </p:cNvPicPr>
                      <p:nvPr/>
                    </p:nvPicPr>
                    <p:blipFill>
                      <a:blip r:embed="rId15"/>
                      <a:srcRect/>
                      <a:stretch>
                        <a:fillRect/>
                      </a:stretch>
                    </p:blipFill>
                    <p:spPr bwMode="auto">
                      <a:xfrm>
                        <a:off x="8371997" y="2512987"/>
                        <a:ext cx="2696527" cy="1082806"/>
                      </a:xfrm>
                      <a:prstGeom prst="rect">
                        <a:avLst/>
                      </a:prstGeom>
                      <a:noFill/>
                      <a:ln>
                        <a:noFill/>
                      </a:ln>
                      <a:effectLst/>
                    </p:spPr>
                  </p:pic>
                </p:oleObj>
              </mc:Fallback>
            </mc:AlternateContent>
          </a:graphicData>
        </a:graphic>
      </p:graphicFrame>
      <p:graphicFrame>
        <p:nvGraphicFramePr>
          <p:cNvPr id="11" name="Object 10">
            <a:extLst>
              <a:ext uri="{FF2B5EF4-FFF2-40B4-BE49-F238E27FC236}">
                <a16:creationId xmlns:a16="http://schemas.microsoft.com/office/drawing/2014/main" id="{F82FCB91-E64E-46D0-1A20-C3F9797EABE2}"/>
              </a:ext>
            </a:extLst>
          </p:cNvPr>
          <p:cNvGraphicFramePr>
            <a:graphicFrameLocks noChangeAspect="1"/>
          </p:cNvGraphicFramePr>
          <p:nvPr>
            <p:extLst>
              <p:ext uri="{D42A27DB-BD31-4B8C-83A1-F6EECF244321}">
                <p14:modId xmlns:p14="http://schemas.microsoft.com/office/powerpoint/2010/main" val="10707542"/>
              </p:ext>
            </p:extLst>
          </p:nvPr>
        </p:nvGraphicFramePr>
        <p:xfrm>
          <a:off x="8371997" y="3848036"/>
          <a:ext cx="2871787" cy="614363"/>
        </p:xfrm>
        <a:graphic>
          <a:graphicData uri="http://schemas.openxmlformats.org/presentationml/2006/ole">
            <mc:AlternateContent xmlns:mc="http://schemas.openxmlformats.org/markup-compatibility/2006">
              <mc:Choice xmlns:v="urn:schemas-microsoft-com:vml" Requires="v">
                <p:oleObj name="Equation" r:id="rId16" imgW="1244520" imgH="266400" progId="Equation.DSMT4">
                  <p:embed/>
                </p:oleObj>
              </mc:Choice>
              <mc:Fallback>
                <p:oleObj name="Equation" r:id="rId16" imgW="1244520" imgH="266400" progId="Equation.DSMT4">
                  <p:embed/>
                  <p:pic>
                    <p:nvPicPr>
                      <p:cNvPr id="11" name="Object 10">
                        <a:extLst>
                          <a:ext uri="{FF2B5EF4-FFF2-40B4-BE49-F238E27FC236}">
                            <a16:creationId xmlns:a16="http://schemas.microsoft.com/office/drawing/2014/main" id="{F82FCB91-E64E-46D0-1A20-C3F9797EABE2}"/>
                          </a:ext>
                        </a:extLst>
                      </p:cNvPr>
                      <p:cNvPicPr>
                        <a:picLocks noChangeAspect="1" noChangeArrowheads="1"/>
                      </p:cNvPicPr>
                      <p:nvPr/>
                    </p:nvPicPr>
                    <p:blipFill>
                      <a:blip r:embed="rId17"/>
                      <a:srcRect/>
                      <a:stretch>
                        <a:fillRect/>
                      </a:stretch>
                    </p:blipFill>
                    <p:spPr bwMode="auto">
                      <a:xfrm>
                        <a:off x="8371997" y="3848036"/>
                        <a:ext cx="2871787" cy="614363"/>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F53AF32E-5DFD-9758-C038-695A39DAB9B7}"/>
              </a:ext>
            </a:extLst>
          </p:cNvPr>
          <p:cNvGraphicFramePr>
            <a:graphicFrameLocks noChangeAspect="1"/>
          </p:cNvGraphicFramePr>
          <p:nvPr>
            <p:extLst>
              <p:ext uri="{D42A27DB-BD31-4B8C-83A1-F6EECF244321}">
                <p14:modId xmlns:p14="http://schemas.microsoft.com/office/powerpoint/2010/main" val="3692423409"/>
              </p:ext>
            </p:extLst>
          </p:nvPr>
        </p:nvGraphicFramePr>
        <p:xfrm>
          <a:off x="2329180" y="4675753"/>
          <a:ext cx="4600575" cy="760412"/>
        </p:xfrm>
        <a:graphic>
          <a:graphicData uri="http://schemas.openxmlformats.org/presentationml/2006/ole">
            <mc:AlternateContent xmlns:mc="http://schemas.openxmlformats.org/markup-compatibility/2006">
              <mc:Choice xmlns:v="urn:schemas-microsoft-com:vml" Requires="v">
                <p:oleObj name="Equation" r:id="rId18" imgW="1993680" imgH="330120" progId="Equation.DSMT4">
                  <p:embed/>
                </p:oleObj>
              </mc:Choice>
              <mc:Fallback>
                <p:oleObj name="Equation" r:id="rId18" imgW="1993680" imgH="330120" progId="Equation.DSMT4">
                  <p:embed/>
                  <p:pic>
                    <p:nvPicPr>
                      <p:cNvPr id="12" name="Object 11">
                        <a:extLst>
                          <a:ext uri="{FF2B5EF4-FFF2-40B4-BE49-F238E27FC236}">
                            <a16:creationId xmlns:a16="http://schemas.microsoft.com/office/drawing/2014/main" id="{F53AF32E-5DFD-9758-C038-695A39DAB9B7}"/>
                          </a:ext>
                        </a:extLst>
                      </p:cNvPr>
                      <p:cNvPicPr>
                        <a:picLocks noChangeAspect="1" noChangeArrowheads="1"/>
                      </p:cNvPicPr>
                      <p:nvPr/>
                    </p:nvPicPr>
                    <p:blipFill>
                      <a:blip r:embed="rId19"/>
                      <a:srcRect/>
                      <a:stretch>
                        <a:fillRect/>
                      </a:stretch>
                    </p:blipFill>
                    <p:spPr bwMode="auto">
                      <a:xfrm>
                        <a:off x="2329180" y="4675753"/>
                        <a:ext cx="4600575" cy="760412"/>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5F7E93BC-6CF8-FB3C-F14E-525CE62FD518}"/>
              </a:ext>
            </a:extLst>
          </p:cNvPr>
          <p:cNvGraphicFramePr>
            <a:graphicFrameLocks noChangeAspect="1"/>
          </p:cNvGraphicFramePr>
          <p:nvPr>
            <p:extLst>
              <p:ext uri="{D42A27DB-BD31-4B8C-83A1-F6EECF244321}">
                <p14:modId xmlns:p14="http://schemas.microsoft.com/office/powerpoint/2010/main" val="2771787998"/>
              </p:ext>
            </p:extLst>
          </p:nvPr>
        </p:nvGraphicFramePr>
        <p:xfrm>
          <a:off x="7051211" y="4851171"/>
          <a:ext cx="1935162" cy="409575"/>
        </p:xfrm>
        <a:graphic>
          <a:graphicData uri="http://schemas.openxmlformats.org/presentationml/2006/ole">
            <mc:AlternateContent xmlns:mc="http://schemas.openxmlformats.org/markup-compatibility/2006">
              <mc:Choice xmlns:v="urn:schemas-microsoft-com:vml" Requires="v">
                <p:oleObj name="Equation" r:id="rId20" imgW="838080" imgH="177480" progId="Equation.DSMT4">
                  <p:embed/>
                </p:oleObj>
              </mc:Choice>
              <mc:Fallback>
                <p:oleObj name="Equation" r:id="rId20" imgW="838080" imgH="177480" progId="Equation.DSMT4">
                  <p:embed/>
                  <p:pic>
                    <p:nvPicPr>
                      <p:cNvPr id="13" name="Object 12">
                        <a:extLst>
                          <a:ext uri="{FF2B5EF4-FFF2-40B4-BE49-F238E27FC236}">
                            <a16:creationId xmlns:a16="http://schemas.microsoft.com/office/drawing/2014/main" id="{5F7E93BC-6CF8-FB3C-F14E-525CE62FD518}"/>
                          </a:ext>
                        </a:extLst>
                      </p:cNvPr>
                      <p:cNvPicPr>
                        <a:picLocks noChangeAspect="1" noChangeArrowheads="1"/>
                      </p:cNvPicPr>
                      <p:nvPr/>
                    </p:nvPicPr>
                    <p:blipFill>
                      <a:blip r:embed="rId21"/>
                      <a:srcRect/>
                      <a:stretch>
                        <a:fillRect/>
                      </a:stretch>
                    </p:blipFill>
                    <p:spPr bwMode="auto">
                      <a:xfrm>
                        <a:off x="7051211" y="4851171"/>
                        <a:ext cx="1935162" cy="409575"/>
                      </a:xfrm>
                      <a:prstGeom prst="rect">
                        <a:avLst/>
                      </a:prstGeom>
                      <a:noFill/>
                      <a:ln>
                        <a:noFill/>
                      </a:ln>
                      <a:effectLst/>
                    </p:spPr>
                  </p:pic>
                </p:oleObj>
              </mc:Fallback>
            </mc:AlternateContent>
          </a:graphicData>
        </a:graphic>
      </p:graphicFrame>
    </p:spTree>
    <p:custDataLst>
      <p:tags r:id="rId1"/>
    </p:custDataLst>
    <p:extLst>
      <p:ext uri="{BB962C8B-B14F-4D97-AF65-F5344CB8AC3E}">
        <p14:creationId xmlns:p14="http://schemas.microsoft.com/office/powerpoint/2010/main" val="133539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3905-C182-480C-B9D4-F4C66676BB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45D591-9539-4782-96B6-7D142A77A2CB}"/>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A72375B9-6749-F001-0D59-CED39269B6A9}"/>
              </a:ext>
            </a:extLst>
          </p:cNvPr>
          <p:cNvPicPr>
            <a:picLocks noChangeAspect="1"/>
          </p:cNvPicPr>
          <p:nvPr/>
        </p:nvPicPr>
        <p:blipFill>
          <a:blip r:embed="rId4"/>
          <a:stretch>
            <a:fillRect/>
          </a:stretch>
        </p:blipFill>
        <p:spPr>
          <a:xfrm>
            <a:off x="291205" y="171165"/>
            <a:ext cx="10000130" cy="5350069"/>
          </a:xfrm>
          <a:prstGeom prst="rect">
            <a:avLst/>
          </a:prstGeom>
        </p:spPr>
      </p:pic>
    </p:spTree>
    <p:custDataLst>
      <p:tags r:id="rId1"/>
    </p:custDataLst>
    <p:extLst>
      <p:ext uri="{BB962C8B-B14F-4D97-AF65-F5344CB8AC3E}">
        <p14:creationId xmlns:p14="http://schemas.microsoft.com/office/powerpoint/2010/main" val="1407197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683D1-3BC7-4F44-AE1F-831A0D83DA51}"/>
              </a:ext>
            </a:extLst>
          </p:cNvPr>
          <p:cNvSpPr>
            <a:spLocks noGrp="1"/>
          </p:cNvSpPr>
          <p:nvPr>
            <p:ph sz="quarter" idx="1"/>
          </p:nvPr>
        </p:nvSpPr>
        <p:spPr>
          <a:xfrm>
            <a:off x="345440" y="147320"/>
            <a:ext cx="11562080" cy="2057400"/>
          </a:xfrm>
        </p:spPr>
        <p:txBody>
          <a:bodyPr/>
          <a:lstStyle/>
          <a:p>
            <a:pPr marL="0" indent="0">
              <a:buNone/>
            </a:pPr>
            <a:r>
              <a:rPr lang="en-US" dirty="0"/>
              <a:t>Q: A researcher wants to estimate the proportion of people who purchase a certain product online.  The researcher originally planned to obtain a random sample of 2500 people who purchased the product.  However, due to financial reasons, the sample size was reduced to 1250.  Which of the following describes the effect of reducing the number of people in the sample size?</a:t>
            </a:r>
          </a:p>
        </p:txBody>
      </p:sp>
      <p:sp>
        <p:nvSpPr>
          <p:cNvPr id="4" name="Content Placeholder 2">
            <a:extLst>
              <a:ext uri="{FF2B5EF4-FFF2-40B4-BE49-F238E27FC236}">
                <a16:creationId xmlns:a16="http://schemas.microsoft.com/office/drawing/2014/main" id="{046ECA1B-9DAC-4CD9-A1E1-E916CB2CC292}"/>
              </a:ext>
            </a:extLst>
          </p:cNvPr>
          <p:cNvSpPr txBox="1">
            <a:spLocks/>
          </p:cNvSpPr>
          <p:nvPr/>
        </p:nvSpPr>
        <p:spPr bwMode="auto">
          <a:xfrm>
            <a:off x="416560" y="2413000"/>
            <a:ext cx="11562080" cy="396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a) The variance of the sample will increase</a:t>
            </a:r>
            <a:br>
              <a:rPr lang="en-US" dirty="0"/>
            </a:br>
            <a:endParaRPr lang="en-US" dirty="0"/>
          </a:p>
          <a:p>
            <a:pPr marL="0" indent="0">
              <a:buFont typeface="Wingdings" panose="05000000000000000000" pitchFamily="2" charset="2"/>
              <a:buNone/>
            </a:pPr>
            <a:r>
              <a:rPr lang="en-US" dirty="0"/>
              <a:t>b) The variance of the population will decrease</a:t>
            </a:r>
            <a:br>
              <a:rPr lang="en-US" dirty="0"/>
            </a:br>
            <a:endParaRPr lang="en-US" dirty="0"/>
          </a:p>
          <a:p>
            <a:pPr marL="0" indent="0">
              <a:buFont typeface="Wingdings" panose="05000000000000000000" pitchFamily="2" charset="2"/>
              <a:buNone/>
            </a:pPr>
            <a:r>
              <a:rPr lang="en-US" dirty="0"/>
              <a:t>c) The variance of the sampling distribution of the estimator will increase</a:t>
            </a:r>
            <a:br>
              <a:rPr lang="en-US" dirty="0"/>
            </a:br>
            <a:endParaRPr lang="en-US" dirty="0"/>
          </a:p>
          <a:p>
            <a:pPr marL="0" indent="0">
              <a:buFont typeface="Wingdings" panose="05000000000000000000" pitchFamily="2" charset="2"/>
              <a:buNone/>
            </a:pPr>
            <a:r>
              <a:rPr lang="en-US" dirty="0"/>
              <a:t>d) The variance of the sampling distribution of the estimator will decrease</a:t>
            </a:r>
            <a:br>
              <a:rPr lang="en-US" dirty="0"/>
            </a:br>
            <a:endParaRPr lang="en-US" dirty="0"/>
          </a:p>
          <a:p>
            <a:pPr marL="0" indent="0">
              <a:buFont typeface="Wingdings" panose="05000000000000000000" pitchFamily="2" charset="2"/>
              <a:buNone/>
            </a:pPr>
            <a:r>
              <a:rPr lang="en-US" dirty="0"/>
              <a:t>e) The variance of the sampling distribution of the estimator will stay the same</a:t>
            </a:r>
          </a:p>
        </p:txBody>
      </p:sp>
    </p:spTree>
    <p:custDataLst>
      <p:tags r:id="rId1"/>
    </p:custDataLst>
    <p:extLst>
      <p:ext uri="{BB962C8B-B14F-4D97-AF65-F5344CB8AC3E}">
        <p14:creationId xmlns:p14="http://schemas.microsoft.com/office/powerpoint/2010/main" val="272770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a:extLst>
              <a:ext uri="{FF2B5EF4-FFF2-40B4-BE49-F238E27FC236}">
                <a16:creationId xmlns:a16="http://schemas.microsoft.com/office/drawing/2014/main" id="{4E40632F-C61A-4A17-862E-2ABFDD1C10FB}"/>
              </a:ext>
            </a:extLst>
          </p:cNvPr>
          <p:cNvSpPr>
            <a:spLocks noGrp="1"/>
          </p:cNvSpPr>
          <p:nvPr>
            <p:ph sz="quarter" idx="1"/>
          </p:nvPr>
        </p:nvSpPr>
        <p:spPr>
          <a:xfrm>
            <a:off x="152400" y="639764"/>
            <a:ext cx="11785600" cy="1114425"/>
          </a:xfrm>
        </p:spPr>
        <p:txBody>
          <a:bodyPr/>
          <a:lstStyle/>
          <a:p>
            <a:pPr marL="0" indent="0">
              <a:buNone/>
            </a:pPr>
            <a:r>
              <a:rPr lang="en-CA" altLang="en-US" sz="2100" dirty="0"/>
              <a:t>Suppose we take all the different samples of size “n” and obtained all the sample proportions.  The average of all the sample proportions will be equal to the population proportion </a:t>
            </a:r>
          </a:p>
        </p:txBody>
      </p:sp>
      <p:sp>
        <p:nvSpPr>
          <p:cNvPr id="7" name="Title 1">
            <a:extLst>
              <a:ext uri="{FF2B5EF4-FFF2-40B4-BE49-F238E27FC236}">
                <a16:creationId xmlns:a16="http://schemas.microsoft.com/office/drawing/2014/main" id="{A6132BB7-8F17-4E5E-845D-6BE9113754F1}"/>
              </a:ext>
            </a:extLst>
          </p:cNvPr>
          <p:cNvSpPr>
            <a:spLocks noGrp="1"/>
          </p:cNvSpPr>
          <p:nvPr>
            <p:ph type="title"/>
          </p:nvPr>
        </p:nvSpPr>
        <p:spPr>
          <a:xfrm>
            <a:off x="508000" y="128589"/>
            <a:ext cx="10086975" cy="511175"/>
          </a:xfrm>
        </p:spPr>
        <p:txBody>
          <a:bodyPr>
            <a:normAutofit/>
          </a:bodyPr>
          <a:lstStyle/>
          <a:p>
            <a:pPr>
              <a:defRPr/>
            </a:pPr>
            <a:r>
              <a:rPr lang="en-CA" sz="2100" dirty="0"/>
              <a:t>Point #2) Sample Proportion </a:t>
            </a:r>
            <a:r>
              <a:rPr lang="en-CA" sz="2100" dirty="0">
                <a:sym typeface="Wingdings" panose="05000000000000000000" pitchFamily="2" charset="2"/>
              </a:rPr>
              <a:t>Estimate Population Proportion</a:t>
            </a:r>
            <a:endParaRPr lang="en-CA" sz="2100" dirty="0"/>
          </a:p>
        </p:txBody>
      </p:sp>
      <p:sp>
        <p:nvSpPr>
          <p:cNvPr id="8" name="Content Placeholder 4">
            <a:extLst>
              <a:ext uri="{FF2B5EF4-FFF2-40B4-BE49-F238E27FC236}">
                <a16:creationId xmlns:a16="http://schemas.microsoft.com/office/drawing/2014/main" id="{4CAB5265-1A56-4859-8164-2F53157A4481}"/>
              </a:ext>
            </a:extLst>
          </p:cNvPr>
          <p:cNvSpPr txBox="1">
            <a:spLocks/>
          </p:cNvSpPr>
          <p:nvPr/>
        </p:nvSpPr>
        <p:spPr bwMode="auto">
          <a:xfrm>
            <a:off x="172720" y="1550989"/>
            <a:ext cx="11917680" cy="4524691"/>
          </a:xfrm>
          <a:prstGeom prst="rect">
            <a:avLst/>
          </a:prstGeom>
          <a:no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buFont typeface="Wingdings" panose="05000000000000000000" pitchFamily="2" charset="2"/>
              <a:buNone/>
              <a:defRPr/>
            </a:pPr>
            <a:r>
              <a:rPr lang="en-CA" sz="2100" dirty="0"/>
              <a:t>Activity: Suppose we have a population of 5 people, A,B,C,D,E and only “A &amp;B” have dogs. A sample of 3 is to be taken from this population and the proportion of those that have dogs are taken. </a:t>
            </a:r>
          </a:p>
          <a:p>
            <a:pPr eaLnBrk="1" hangingPunct="1">
              <a:buFont typeface="Wingdings" panose="05000000000000000000" pitchFamily="2" charset="2"/>
              <a:buNone/>
              <a:defRPr/>
            </a:pPr>
            <a:r>
              <a:rPr lang="en-CA" altLang="en-US" sz="2100" dirty="0"/>
              <a:t>a) How many different sample are possible</a:t>
            </a:r>
          </a:p>
          <a:p>
            <a:pPr eaLnBrk="1" hangingPunct="1">
              <a:buFont typeface="Wingdings" panose="05000000000000000000" pitchFamily="2" charset="2"/>
              <a:buNone/>
              <a:defRPr/>
            </a:pPr>
            <a:endParaRPr lang="en-CA" altLang="en-US" sz="500" dirty="0"/>
          </a:p>
          <a:p>
            <a:pPr eaLnBrk="1" hangingPunct="1">
              <a:buFont typeface="Wingdings" panose="05000000000000000000" pitchFamily="2" charset="2"/>
              <a:buNone/>
              <a:defRPr/>
            </a:pPr>
            <a:r>
              <a:rPr lang="en-CA" altLang="en-US" sz="2100" dirty="0"/>
              <a:t>b) How many different sample proportions are possible?</a:t>
            </a:r>
          </a:p>
          <a:p>
            <a:pPr eaLnBrk="1" hangingPunct="1">
              <a:buFont typeface="Wingdings" panose="05000000000000000000" pitchFamily="2" charset="2"/>
              <a:buNone/>
              <a:defRPr/>
            </a:pPr>
            <a:endParaRPr lang="en-CA" altLang="en-US" sz="500" dirty="0"/>
          </a:p>
          <a:p>
            <a:pPr eaLnBrk="1" hangingPunct="1">
              <a:buFont typeface="Wingdings" panose="05000000000000000000" pitchFamily="2" charset="2"/>
              <a:buNone/>
              <a:defRPr/>
            </a:pPr>
            <a:r>
              <a:rPr lang="en-CA" altLang="en-US" sz="2100" dirty="0"/>
              <a:t>c) Draw a frequency distribution of sample proportions. (Histogram)</a:t>
            </a:r>
          </a:p>
          <a:p>
            <a:pPr eaLnBrk="1" hangingPunct="1">
              <a:buFont typeface="Wingdings" panose="05000000000000000000" pitchFamily="2" charset="2"/>
              <a:buNone/>
              <a:defRPr/>
            </a:pPr>
            <a:endParaRPr lang="en-CA" altLang="en-US" sz="500" dirty="0"/>
          </a:p>
          <a:p>
            <a:pPr eaLnBrk="1" hangingPunct="1">
              <a:buFont typeface="Wingdings" panose="05000000000000000000" pitchFamily="2" charset="2"/>
              <a:buNone/>
              <a:defRPr/>
            </a:pPr>
            <a:r>
              <a:rPr lang="en-CA" altLang="en-US" sz="2100" dirty="0"/>
              <a:t>d) What is the AVERAGE of all the sample proportion?</a:t>
            </a:r>
          </a:p>
          <a:p>
            <a:pPr eaLnBrk="1" hangingPunct="1">
              <a:buFont typeface="Wingdings" panose="05000000000000000000" pitchFamily="2" charset="2"/>
              <a:buNone/>
              <a:defRPr/>
            </a:pPr>
            <a:endParaRPr lang="en-CA" altLang="en-US" sz="500" dirty="0"/>
          </a:p>
          <a:p>
            <a:pPr eaLnBrk="1" hangingPunct="1">
              <a:buFont typeface="Wingdings" panose="05000000000000000000" pitchFamily="2" charset="2"/>
              <a:buNone/>
              <a:defRPr/>
            </a:pPr>
            <a:r>
              <a:rPr lang="en-CA" altLang="en-US" sz="2100" dirty="0"/>
              <a:t>e) What is the population proportion?  Is it equal to the “average of all the </a:t>
            </a:r>
            <a:br>
              <a:rPr lang="en-CA" altLang="en-US" sz="2100" dirty="0"/>
            </a:br>
            <a:r>
              <a:rPr lang="en-CA" altLang="en-US" sz="2100" dirty="0"/>
              <a:t>sample proportion”?</a:t>
            </a:r>
          </a:p>
          <a:p>
            <a:pPr marL="0" indent="0">
              <a:buNone/>
              <a:defRPr/>
            </a:pPr>
            <a:endParaRPr lang="en-CA" sz="2100"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30B0-A2CC-4656-98D8-75EE74850249}"/>
              </a:ext>
            </a:extLst>
          </p:cNvPr>
          <p:cNvSpPr>
            <a:spLocks noGrp="1"/>
          </p:cNvSpPr>
          <p:nvPr>
            <p:ph type="title"/>
          </p:nvPr>
        </p:nvSpPr>
        <p:spPr>
          <a:xfrm>
            <a:off x="172720" y="0"/>
            <a:ext cx="12019280" cy="561975"/>
          </a:xfrm>
        </p:spPr>
        <p:txBody>
          <a:bodyPr>
            <a:normAutofit/>
          </a:bodyPr>
          <a:lstStyle/>
          <a:p>
            <a:pPr eaLnBrk="1" fontAlgn="auto" hangingPunct="1">
              <a:spcAft>
                <a:spcPts val="0"/>
              </a:spcAft>
              <a:defRPr/>
            </a:pPr>
            <a:r>
              <a:rPr lang="en-CA" sz="2400" dirty="0"/>
              <a:t>Proof for the Mean and Std dev. The distribution Of Sample Proportion</a:t>
            </a:r>
          </a:p>
        </p:txBody>
      </p:sp>
      <p:graphicFrame>
        <p:nvGraphicFramePr>
          <p:cNvPr id="24580" name="Object 5">
            <a:extLst>
              <a:ext uri="{FF2B5EF4-FFF2-40B4-BE49-F238E27FC236}">
                <a16:creationId xmlns:a16="http://schemas.microsoft.com/office/drawing/2014/main" id="{D528AB69-01BE-4CF1-BFDE-2C556E145130}"/>
              </a:ext>
            </a:extLst>
          </p:cNvPr>
          <p:cNvGraphicFramePr>
            <a:graphicFrameLocks noChangeAspect="1"/>
          </p:cNvGraphicFramePr>
          <p:nvPr/>
        </p:nvGraphicFramePr>
        <p:xfrm>
          <a:off x="9026525" y="595313"/>
          <a:ext cx="895350" cy="869950"/>
        </p:xfrm>
        <a:graphic>
          <a:graphicData uri="http://schemas.openxmlformats.org/presentationml/2006/ole">
            <mc:AlternateContent xmlns:mc="http://schemas.openxmlformats.org/markup-compatibility/2006">
              <mc:Choice xmlns:v="urn:schemas-microsoft-com:vml" Requires="v">
                <p:oleObj name="Equation" r:id="rId4" imgW="406080" imgH="393480" progId="Equation.DSMT4">
                  <p:embed/>
                </p:oleObj>
              </mc:Choice>
              <mc:Fallback>
                <p:oleObj name="Equation" r:id="rId4" imgW="406080" imgH="393480" progId="Equation.DSMT4">
                  <p:embed/>
                  <p:pic>
                    <p:nvPicPr>
                      <p:cNvPr id="24580" name="Object 5">
                        <a:extLst>
                          <a:ext uri="{FF2B5EF4-FFF2-40B4-BE49-F238E27FC236}">
                            <a16:creationId xmlns:a16="http://schemas.microsoft.com/office/drawing/2014/main" id="{D528AB69-01BE-4CF1-BFDE-2C556E145130}"/>
                          </a:ext>
                        </a:extLst>
                      </p:cNvPr>
                      <p:cNvPicPr>
                        <a:picLocks noChangeAspect="1" noChangeArrowheads="1"/>
                      </p:cNvPicPr>
                      <p:nvPr/>
                    </p:nvPicPr>
                    <p:blipFill>
                      <a:blip r:embed="rId5"/>
                      <a:srcRect/>
                      <a:stretch>
                        <a:fillRect/>
                      </a:stretch>
                    </p:blipFill>
                    <p:spPr bwMode="auto">
                      <a:xfrm>
                        <a:off x="9026525" y="595313"/>
                        <a:ext cx="89535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TextBox 15">
            <a:extLst>
              <a:ext uri="{FF2B5EF4-FFF2-40B4-BE49-F238E27FC236}">
                <a16:creationId xmlns:a16="http://schemas.microsoft.com/office/drawing/2014/main" id="{4880A629-7632-4662-B0D8-D9DF88ECD587}"/>
              </a:ext>
            </a:extLst>
          </p:cNvPr>
          <p:cNvSpPr txBox="1">
            <a:spLocks noChangeArrowheads="1"/>
          </p:cNvSpPr>
          <p:nvPr/>
        </p:nvSpPr>
        <p:spPr bwMode="auto">
          <a:xfrm>
            <a:off x="497840" y="2437606"/>
            <a:ext cx="2804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dirty="0">
                <a:solidFill>
                  <a:srgbClr val="FF0000"/>
                </a:solidFill>
              </a:rPr>
              <a:t>MEAN:</a:t>
            </a:r>
          </a:p>
        </p:txBody>
      </p:sp>
      <p:graphicFrame>
        <p:nvGraphicFramePr>
          <p:cNvPr id="39" name="Object 14">
            <a:extLst>
              <a:ext uri="{FF2B5EF4-FFF2-40B4-BE49-F238E27FC236}">
                <a16:creationId xmlns:a16="http://schemas.microsoft.com/office/drawing/2014/main" id="{B4C6DF73-1C5F-4AF6-BF4E-C9988E328194}"/>
              </a:ext>
            </a:extLst>
          </p:cNvPr>
          <p:cNvGraphicFramePr>
            <a:graphicFrameLocks noChangeAspect="1"/>
          </p:cNvGraphicFramePr>
          <p:nvPr/>
        </p:nvGraphicFramePr>
        <p:xfrm>
          <a:off x="2404429" y="1973580"/>
          <a:ext cx="1728787" cy="438150"/>
        </p:xfrm>
        <a:graphic>
          <a:graphicData uri="http://schemas.openxmlformats.org/presentationml/2006/ole">
            <mc:AlternateContent xmlns:mc="http://schemas.openxmlformats.org/markup-compatibility/2006">
              <mc:Choice xmlns:v="urn:schemas-microsoft-com:vml" Requires="v">
                <p:oleObj name="Equation" r:id="rId6" imgW="1002865" imgH="253890" progId="Equation.DSMT4">
                  <p:embed/>
                </p:oleObj>
              </mc:Choice>
              <mc:Fallback>
                <p:oleObj name="Equation" r:id="rId6" imgW="1002865" imgH="253890" progId="Equation.DSMT4">
                  <p:embed/>
                  <p:pic>
                    <p:nvPicPr>
                      <p:cNvPr id="39" name="Object 14">
                        <a:extLst>
                          <a:ext uri="{FF2B5EF4-FFF2-40B4-BE49-F238E27FC236}">
                            <a16:creationId xmlns:a16="http://schemas.microsoft.com/office/drawing/2014/main" id="{B4C6DF73-1C5F-4AF6-BF4E-C9988E3281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4429" y="1973580"/>
                        <a:ext cx="17287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17">
            <a:extLst>
              <a:ext uri="{FF2B5EF4-FFF2-40B4-BE49-F238E27FC236}">
                <a16:creationId xmlns:a16="http://schemas.microsoft.com/office/drawing/2014/main" id="{7A2DE717-2708-4DB1-8E33-10F5AABB34F5}"/>
              </a:ext>
            </a:extLst>
          </p:cNvPr>
          <p:cNvGraphicFramePr>
            <a:graphicFrameLocks noChangeAspect="1"/>
          </p:cNvGraphicFramePr>
          <p:nvPr/>
        </p:nvGraphicFramePr>
        <p:xfrm>
          <a:off x="4443731" y="2030414"/>
          <a:ext cx="696913" cy="325437"/>
        </p:xfrm>
        <a:graphic>
          <a:graphicData uri="http://schemas.openxmlformats.org/presentationml/2006/ole">
            <mc:AlternateContent xmlns:mc="http://schemas.openxmlformats.org/markup-compatibility/2006">
              <mc:Choice xmlns:v="urn:schemas-microsoft-com:vml" Requires="v">
                <p:oleObj name="Equation" r:id="rId8" imgW="380670" imgH="177646" progId="Equation.DSMT4">
                  <p:embed/>
                </p:oleObj>
              </mc:Choice>
              <mc:Fallback>
                <p:oleObj name="Equation" r:id="rId8" imgW="380670" imgH="177646" progId="Equation.DSMT4">
                  <p:embed/>
                  <p:pic>
                    <p:nvPicPr>
                      <p:cNvPr id="40" name="Object 17">
                        <a:extLst>
                          <a:ext uri="{FF2B5EF4-FFF2-40B4-BE49-F238E27FC236}">
                            <a16:creationId xmlns:a16="http://schemas.microsoft.com/office/drawing/2014/main" id="{7A2DE717-2708-4DB1-8E33-10F5AABB34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3731" y="2030414"/>
                        <a:ext cx="69691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18">
            <a:extLst>
              <a:ext uri="{FF2B5EF4-FFF2-40B4-BE49-F238E27FC236}">
                <a16:creationId xmlns:a16="http://schemas.microsoft.com/office/drawing/2014/main" id="{F63A7A67-5564-47D4-B839-65684D2D1089}"/>
              </a:ext>
            </a:extLst>
          </p:cNvPr>
          <p:cNvGraphicFramePr>
            <a:graphicFrameLocks noChangeAspect="1"/>
          </p:cNvGraphicFramePr>
          <p:nvPr/>
        </p:nvGraphicFramePr>
        <p:xfrm>
          <a:off x="5519420" y="1815149"/>
          <a:ext cx="742950" cy="720725"/>
        </p:xfrm>
        <a:graphic>
          <a:graphicData uri="http://schemas.openxmlformats.org/presentationml/2006/ole">
            <mc:AlternateContent xmlns:mc="http://schemas.openxmlformats.org/markup-compatibility/2006">
              <mc:Choice xmlns:v="urn:schemas-microsoft-com:vml" Requires="v">
                <p:oleObj name="Equation" r:id="rId10" imgW="406048" imgH="393359" progId="Equation.DSMT4">
                  <p:embed/>
                </p:oleObj>
              </mc:Choice>
              <mc:Fallback>
                <p:oleObj name="Equation" r:id="rId10" imgW="406048" imgH="393359" progId="Equation.DSMT4">
                  <p:embed/>
                  <p:pic>
                    <p:nvPicPr>
                      <p:cNvPr id="41" name="Object 18">
                        <a:extLst>
                          <a:ext uri="{FF2B5EF4-FFF2-40B4-BE49-F238E27FC236}">
                            <a16:creationId xmlns:a16="http://schemas.microsoft.com/office/drawing/2014/main" id="{F63A7A67-5564-47D4-B839-65684D2D10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9420" y="1815149"/>
                        <a:ext cx="742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5">
            <a:extLst>
              <a:ext uri="{FF2B5EF4-FFF2-40B4-BE49-F238E27FC236}">
                <a16:creationId xmlns:a16="http://schemas.microsoft.com/office/drawing/2014/main" id="{4C741B16-B9AE-4D3D-80E6-598E3F99602F}"/>
              </a:ext>
            </a:extLst>
          </p:cNvPr>
          <p:cNvGraphicFramePr>
            <a:graphicFrameLocks noChangeAspect="1"/>
          </p:cNvGraphicFramePr>
          <p:nvPr/>
        </p:nvGraphicFramePr>
        <p:xfrm>
          <a:off x="769938" y="2954338"/>
          <a:ext cx="704850" cy="681037"/>
        </p:xfrm>
        <a:graphic>
          <a:graphicData uri="http://schemas.openxmlformats.org/presentationml/2006/ole">
            <mc:AlternateContent xmlns:mc="http://schemas.openxmlformats.org/markup-compatibility/2006">
              <mc:Choice xmlns:v="urn:schemas-microsoft-com:vml" Requires="v">
                <p:oleObj name="Equation" r:id="rId12" imgW="406080" imgH="393480" progId="Equation.DSMT4">
                  <p:embed/>
                </p:oleObj>
              </mc:Choice>
              <mc:Fallback>
                <p:oleObj name="Equation" r:id="rId12" imgW="406080" imgH="393480" progId="Equation.DSMT4">
                  <p:embed/>
                  <p:pic>
                    <p:nvPicPr>
                      <p:cNvPr id="42" name="Object 5">
                        <a:extLst>
                          <a:ext uri="{FF2B5EF4-FFF2-40B4-BE49-F238E27FC236}">
                            <a16:creationId xmlns:a16="http://schemas.microsoft.com/office/drawing/2014/main" id="{4C741B16-B9AE-4D3D-80E6-598E3F99602F}"/>
                          </a:ext>
                        </a:extLst>
                      </p:cNvPr>
                      <p:cNvPicPr>
                        <a:picLocks noChangeAspect="1" noChangeArrowheads="1"/>
                      </p:cNvPicPr>
                      <p:nvPr/>
                    </p:nvPicPr>
                    <p:blipFill>
                      <a:blip r:embed="rId13"/>
                      <a:srcRect/>
                      <a:stretch>
                        <a:fillRect/>
                      </a:stretch>
                    </p:blipFill>
                    <p:spPr bwMode="auto">
                      <a:xfrm>
                        <a:off x="769938" y="2954338"/>
                        <a:ext cx="704850"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6">
            <a:extLst>
              <a:ext uri="{FF2B5EF4-FFF2-40B4-BE49-F238E27FC236}">
                <a16:creationId xmlns:a16="http://schemas.microsoft.com/office/drawing/2014/main" id="{79283E13-4AB9-4DC5-82BA-63C6DEBE5E98}"/>
              </a:ext>
            </a:extLst>
          </p:cNvPr>
          <p:cNvGraphicFramePr>
            <a:graphicFrameLocks noChangeAspect="1"/>
          </p:cNvGraphicFramePr>
          <p:nvPr/>
        </p:nvGraphicFramePr>
        <p:xfrm>
          <a:off x="1593850" y="2913063"/>
          <a:ext cx="1300163" cy="719137"/>
        </p:xfrm>
        <a:graphic>
          <a:graphicData uri="http://schemas.openxmlformats.org/presentationml/2006/ole">
            <mc:AlternateContent xmlns:mc="http://schemas.openxmlformats.org/markup-compatibility/2006">
              <mc:Choice xmlns:v="urn:schemas-microsoft-com:vml" Requires="v">
                <p:oleObj name="Equation" r:id="rId14" imgW="711000" imgH="393480" progId="Equation.DSMT4">
                  <p:embed/>
                </p:oleObj>
              </mc:Choice>
              <mc:Fallback>
                <p:oleObj name="Equation" r:id="rId14" imgW="711000" imgH="393480" progId="Equation.DSMT4">
                  <p:embed/>
                  <p:pic>
                    <p:nvPicPr>
                      <p:cNvPr id="43" name="Object 6">
                        <a:extLst>
                          <a:ext uri="{FF2B5EF4-FFF2-40B4-BE49-F238E27FC236}">
                            <a16:creationId xmlns:a16="http://schemas.microsoft.com/office/drawing/2014/main" id="{79283E13-4AB9-4DC5-82BA-63C6DEBE5E98}"/>
                          </a:ext>
                        </a:extLst>
                      </p:cNvPr>
                      <p:cNvPicPr>
                        <a:picLocks noChangeAspect="1" noChangeArrowheads="1"/>
                      </p:cNvPicPr>
                      <p:nvPr/>
                    </p:nvPicPr>
                    <p:blipFill>
                      <a:blip r:embed="rId15"/>
                      <a:srcRect/>
                      <a:stretch>
                        <a:fillRect/>
                      </a:stretch>
                    </p:blipFill>
                    <p:spPr bwMode="auto">
                      <a:xfrm>
                        <a:off x="1593850" y="2913063"/>
                        <a:ext cx="1300163"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4">
            <a:extLst>
              <a:ext uri="{FF2B5EF4-FFF2-40B4-BE49-F238E27FC236}">
                <a16:creationId xmlns:a16="http://schemas.microsoft.com/office/drawing/2014/main" id="{B15A6054-459D-45E5-8138-CF74BDB0E071}"/>
              </a:ext>
            </a:extLst>
          </p:cNvPr>
          <p:cNvGraphicFramePr>
            <a:graphicFrameLocks noChangeAspect="1"/>
          </p:cNvGraphicFramePr>
          <p:nvPr>
            <p:extLst>
              <p:ext uri="{D42A27DB-BD31-4B8C-83A1-F6EECF244321}">
                <p14:modId xmlns:p14="http://schemas.microsoft.com/office/powerpoint/2010/main" val="3674335301"/>
              </p:ext>
            </p:extLst>
          </p:nvPr>
        </p:nvGraphicFramePr>
        <p:xfrm>
          <a:off x="560388" y="3767138"/>
          <a:ext cx="2151062" cy="863600"/>
        </p:xfrm>
        <a:graphic>
          <a:graphicData uri="http://schemas.openxmlformats.org/presentationml/2006/ole">
            <mc:AlternateContent xmlns:mc="http://schemas.openxmlformats.org/markup-compatibility/2006">
              <mc:Choice xmlns:v="urn:schemas-microsoft-com:vml" Requires="v">
                <p:oleObj name="Equation" r:id="rId16" imgW="977760" imgH="393480" progId="Equation.DSMT4">
                  <p:embed/>
                </p:oleObj>
              </mc:Choice>
              <mc:Fallback>
                <p:oleObj name="Equation" r:id="rId16" imgW="977760" imgH="393480" progId="Equation.DSMT4">
                  <p:embed/>
                  <p:pic>
                    <p:nvPicPr>
                      <p:cNvPr id="44" name="Object 4">
                        <a:extLst>
                          <a:ext uri="{FF2B5EF4-FFF2-40B4-BE49-F238E27FC236}">
                            <a16:creationId xmlns:a16="http://schemas.microsoft.com/office/drawing/2014/main" id="{B15A6054-459D-45E5-8138-CF74BDB0E071}"/>
                          </a:ext>
                        </a:extLst>
                      </p:cNvPr>
                      <p:cNvPicPr>
                        <a:picLocks noChangeAspect="1" noChangeArrowheads="1"/>
                      </p:cNvPicPr>
                      <p:nvPr/>
                    </p:nvPicPr>
                    <p:blipFill>
                      <a:blip r:embed="rId17"/>
                      <a:srcRect/>
                      <a:stretch>
                        <a:fillRect/>
                      </a:stretch>
                    </p:blipFill>
                    <p:spPr bwMode="auto">
                      <a:xfrm>
                        <a:off x="560388" y="3767138"/>
                        <a:ext cx="2151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2">
            <a:extLst>
              <a:ext uri="{FF2B5EF4-FFF2-40B4-BE49-F238E27FC236}">
                <a16:creationId xmlns:a16="http://schemas.microsoft.com/office/drawing/2014/main" id="{54A42874-C506-49B1-8B36-84885A6A420C}"/>
              </a:ext>
            </a:extLst>
          </p:cNvPr>
          <p:cNvGraphicFramePr>
            <a:graphicFrameLocks noChangeAspect="1"/>
          </p:cNvGraphicFramePr>
          <p:nvPr>
            <p:extLst>
              <p:ext uri="{D42A27DB-BD31-4B8C-83A1-F6EECF244321}">
                <p14:modId xmlns:p14="http://schemas.microsoft.com/office/powerpoint/2010/main" val="1074064433"/>
              </p:ext>
            </p:extLst>
          </p:nvPr>
        </p:nvGraphicFramePr>
        <p:xfrm>
          <a:off x="3606800" y="4073525"/>
          <a:ext cx="1368425" cy="484188"/>
        </p:xfrm>
        <a:graphic>
          <a:graphicData uri="http://schemas.openxmlformats.org/presentationml/2006/ole">
            <mc:AlternateContent xmlns:mc="http://schemas.openxmlformats.org/markup-compatibility/2006">
              <mc:Choice xmlns:v="urn:schemas-microsoft-com:vml" Requires="v">
                <p:oleObj name="Equation" r:id="rId18" imgW="647640" imgH="228600" progId="Equation.DSMT4">
                  <p:embed/>
                </p:oleObj>
              </mc:Choice>
              <mc:Fallback>
                <p:oleObj name="Equation" r:id="rId18" imgW="647640" imgH="228600" progId="Equation.DSMT4">
                  <p:embed/>
                  <p:pic>
                    <p:nvPicPr>
                      <p:cNvPr id="45" name="Object 2">
                        <a:extLst>
                          <a:ext uri="{FF2B5EF4-FFF2-40B4-BE49-F238E27FC236}">
                            <a16:creationId xmlns:a16="http://schemas.microsoft.com/office/drawing/2014/main" id="{54A42874-C506-49B1-8B36-84885A6A420C}"/>
                          </a:ext>
                        </a:extLst>
                      </p:cNvPr>
                      <p:cNvPicPr>
                        <a:picLocks noChangeAspect="1" noChangeArrowheads="1"/>
                      </p:cNvPicPr>
                      <p:nvPr/>
                    </p:nvPicPr>
                    <p:blipFill>
                      <a:blip r:embed="rId19"/>
                      <a:srcRect/>
                      <a:stretch>
                        <a:fillRect/>
                      </a:stretch>
                    </p:blipFill>
                    <p:spPr bwMode="auto">
                      <a:xfrm>
                        <a:off x="3606800" y="4073525"/>
                        <a:ext cx="1368425"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 name="TextBox 15">
            <a:extLst>
              <a:ext uri="{FF2B5EF4-FFF2-40B4-BE49-F238E27FC236}">
                <a16:creationId xmlns:a16="http://schemas.microsoft.com/office/drawing/2014/main" id="{92D4FF7B-909D-42ED-8A8D-B973FDB32675}"/>
              </a:ext>
            </a:extLst>
          </p:cNvPr>
          <p:cNvSpPr txBox="1">
            <a:spLocks noChangeArrowheads="1"/>
          </p:cNvSpPr>
          <p:nvPr/>
        </p:nvSpPr>
        <p:spPr bwMode="auto">
          <a:xfrm>
            <a:off x="3061017" y="3671252"/>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Since “x” is binomial</a:t>
            </a:r>
          </a:p>
        </p:txBody>
      </p:sp>
      <p:graphicFrame>
        <p:nvGraphicFramePr>
          <p:cNvPr id="47" name="Object 7">
            <a:extLst>
              <a:ext uri="{FF2B5EF4-FFF2-40B4-BE49-F238E27FC236}">
                <a16:creationId xmlns:a16="http://schemas.microsoft.com/office/drawing/2014/main" id="{17E46CD4-BEF6-440E-B3B4-20FB0BF3E261}"/>
              </a:ext>
            </a:extLst>
          </p:cNvPr>
          <p:cNvGraphicFramePr>
            <a:graphicFrameLocks noChangeAspect="1"/>
          </p:cNvGraphicFramePr>
          <p:nvPr>
            <p:extLst>
              <p:ext uri="{D42A27DB-BD31-4B8C-83A1-F6EECF244321}">
                <p14:modId xmlns:p14="http://schemas.microsoft.com/office/powerpoint/2010/main" val="4114311520"/>
              </p:ext>
            </p:extLst>
          </p:nvPr>
        </p:nvGraphicFramePr>
        <p:xfrm>
          <a:off x="500699" y="4550094"/>
          <a:ext cx="1812925" cy="935037"/>
        </p:xfrm>
        <a:graphic>
          <a:graphicData uri="http://schemas.openxmlformats.org/presentationml/2006/ole">
            <mc:AlternateContent xmlns:mc="http://schemas.openxmlformats.org/markup-compatibility/2006">
              <mc:Choice xmlns:v="urn:schemas-microsoft-com:vml" Requires="v">
                <p:oleObj name="Equation" r:id="rId20" imgW="761669" imgH="393529" progId="Equation.DSMT4">
                  <p:embed/>
                </p:oleObj>
              </mc:Choice>
              <mc:Fallback>
                <p:oleObj name="Equation" r:id="rId20" imgW="761669" imgH="393529" progId="Equation.DSMT4">
                  <p:embed/>
                  <p:pic>
                    <p:nvPicPr>
                      <p:cNvPr id="47" name="Object 7">
                        <a:extLst>
                          <a:ext uri="{FF2B5EF4-FFF2-40B4-BE49-F238E27FC236}">
                            <a16:creationId xmlns:a16="http://schemas.microsoft.com/office/drawing/2014/main" id="{17E46CD4-BEF6-440E-B3B4-20FB0BF3E26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0699" y="4550094"/>
                        <a:ext cx="1812925"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8">
            <a:extLst>
              <a:ext uri="{FF2B5EF4-FFF2-40B4-BE49-F238E27FC236}">
                <a16:creationId xmlns:a16="http://schemas.microsoft.com/office/drawing/2014/main" id="{13A2437E-880F-4CEB-B80F-E6B11A6030A0}"/>
              </a:ext>
            </a:extLst>
          </p:cNvPr>
          <p:cNvGraphicFramePr>
            <a:graphicFrameLocks noChangeAspect="1"/>
          </p:cNvGraphicFramePr>
          <p:nvPr/>
        </p:nvGraphicFramePr>
        <p:xfrm>
          <a:off x="600075" y="5658486"/>
          <a:ext cx="1270000" cy="720725"/>
        </p:xfrm>
        <a:graphic>
          <a:graphicData uri="http://schemas.openxmlformats.org/presentationml/2006/ole">
            <mc:AlternateContent xmlns:mc="http://schemas.openxmlformats.org/markup-compatibility/2006">
              <mc:Choice xmlns:v="urn:schemas-microsoft-com:vml" Requires="v">
                <p:oleObj name="Equation" r:id="rId22" imgW="469696" imgH="266584" progId="Equation.DSMT4">
                  <p:embed/>
                </p:oleObj>
              </mc:Choice>
              <mc:Fallback>
                <p:oleObj name="Equation" r:id="rId22" imgW="469696" imgH="266584" progId="Equation.DSMT4">
                  <p:embed/>
                  <p:pic>
                    <p:nvPicPr>
                      <p:cNvPr id="48" name="Object 8">
                        <a:extLst>
                          <a:ext uri="{FF2B5EF4-FFF2-40B4-BE49-F238E27FC236}">
                            <a16:creationId xmlns:a16="http://schemas.microsoft.com/office/drawing/2014/main" id="{13A2437E-880F-4CEB-B80F-E6B11A6030A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0075" y="5658486"/>
                        <a:ext cx="12700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 name="Rectangle 48">
            <a:extLst>
              <a:ext uri="{FF2B5EF4-FFF2-40B4-BE49-F238E27FC236}">
                <a16:creationId xmlns:a16="http://schemas.microsoft.com/office/drawing/2014/main" id="{6C95D65A-BD6F-4389-970E-8952BF20FE30}"/>
              </a:ext>
            </a:extLst>
          </p:cNvPr>
          <p:cNvSpPr/>
          <p:nvPr/>
        </p:nvSpPr>
        <p:spPr>
          <a:xfrm>
            <a:off x="457200" y="5658486"/>
            <a:ext cx="1511300" cy="7921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0" name="TextBox 14">
            <a:extLst>
              <a:ext uri="{FF2B5EF4-FFF2-40B4-BE49-F238E27FC236}">
                <a16:creationId xmlns:a16="http://schemas.microsoft.com/office/drawing/2014/main" id="{B39F7731-E4F0-49F2-839E-77FD854E848A}"/>
              </a:ext>
            </a:extLst>
          </p:cNvPr>
          <p:cNvSpPr txBox="1">
            <a:spLocks noChangeArrowheads="1"/>
          </p:cNvSpPr>
          <p:nvPr/>
        </p:nvSpPr>
        <p:spPr bwMode="auto">
          <a:xfrm>
            <a:off x="2807654" y="4656139"/>
            <a:ext cx="31273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100" dirty="0">
                <a:solidFill>
                  <a:srgbClr val="FF0000"/>
                </a:solidFill>
              </a:rPr>
              <a:t>The mean of the distribution of sample proportion is equal to the population proportion!!</a:t>
            </a:r>
          </a:p>
        </p:txBody>
      </p:sp>
      <p:sp>
        <p:nvSpPr>
          <p:cNvPr id="51" name="TextBox 15">
            <a:extLst>
              <a:ext uri="{FF2B5EF4-FFF2-40B4-BE49-F238E27FC236}">
                <a16:creationId xmlns:a16="http://schemas.microsoft.com/office/drawing/2014/main" id="{09620EF6-3E9D-49FC-8FA4-CEB5BAF31751}"/>
              </a:ext>
            </a:extLst>
          </p:cNvPr>
          <p:cNvSpPr txBox="1">
            <a:spLocks noChangeArrowheads="1"/>
          </p:cNvSpPr>
          <p:nvPr/>
        </p:nvSpPr>
        <p:spPr bwMode="auto">
          <a:xfrm>
            <a:off x="7086015" y="1838325"/>
            <a:ext cx="336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Standard deviation:</a:t>
            </a:r>
          </a:p>
        </p:txBody>
      </p:sp>
      <p:graphicFrame>
        <p:nvGraphicFramePr>
          <p:cNvPr id="52" name="Object 16">
            <a:extLst>
              <a:ext uri="{FF2B5EF4-FFF2-40B4-BE49-F238E27FC236}">
                <a16:creationId xmlns:a16="http://schemas.microsoft.com/office/drawing/2014/main" id="{085B4570-B4F2-457B-89D5-EE70596DB29F}"/>
              </a:ext>
            </a:extLst>
          </p:cNvPr>
          <p:cNvGraphicFramePr>
            <a:graphicFrameLocks noChangeAspect="1"/>
          </p:cNvGraphicFramePr>
          <p:nvPr/>
        </p:nvGraphicFramePr>
        <p:xfrm>
          <a:off x="6803439" y="2219325"/>
          <a:ext cx="1233488" cy="477838"/>
        </p:xfrm>
        <a:graphic>
          <a:graphicData uri="http://schemas.openxmlformats.org/presentationml/2006/ole">
            <mc:AlternateContent xmlns:mc="http://schemas.openxmlformats.org/markup-compatibility/2006">
              <mc:Choice xmlns:v="urn:schemas-microsoft-com:vml" Requires="v">
                <p:oleObj name="Equation" r:id="rId24" imgW="622030" imgH="241195" progId="Equation.DSMT4">
                  <p:embed/>
                </p:oleObj>
              </mc:Choice>
              <mc:Fallback>
                <p:oleObj name="Equation" r:id="rId24" imgW="622030" imgH="241195" progId="Equation.DSMT4">
                  <p:embed/>
                  <p:pic>
                    <p:nvPicPr>
                      <p:cNvPr id="52" name="Object 16">
                        <a:extLst>
                          <a:ext uri="{FF2B5EF4-FFF2-40B4-BE49-F238E27FC236}">
                            <a16:creationId xmlns:a16="http://schemas.microsoft.com/office/drawing/2014/main" id="{085B4570-B4F2-457B-89D5-EE70596DB29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03439" y="2219325"/>
                        <a:ext cx="1233488"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4">
            <a:extLst>
              <a:ext uri="{FF2B5EF4-FFF2-40B4-BE49-F238E27FC236}">
                <a16:creationId xmlns:a16="http://schemas.microsoft.com/office/drawing/2014/main" id="{89132E11-9C70-420A-8B03-B2EB518C71EC}"/>
              </a:ext>
            </a:extLst>
          </p:cNvPr>
          <p:cNvGraphicFramePr>
            <a:graphicFrameLocks noChangeAspect="1"/>
          </p:cNvGraphicFramePr>
          <p:nvPr>
            <p:extLst>
              <p:ext uri="{D42A27DB-BD31-4B8C-83A1-F6EECF244321}">
                <p14:modId xmlns:p14="http://schemas.microsoft.com/office/powerpoint/2010/main" val="1601634622"/>
              </p:ext>
            </p:extLst>
          </p:nvPr>
        </p:nvGraphicFramePr>
        <p:xfrm>
          <a:off x="8614547" y="2141538"/>
          <a:ext cx="2058987" cy="504825"/>
        </p:xfrm>
        <a:graphic>
          <a:graphicData uri="http://schemas.openxmlformats.org/presentationml/2006/ole">
            <mc:AlternateContent xmlns:mc="http://schemas.openxmlformats.org/markup-compatibility/2006">
              <mc:Choice xmlns:v="urn:schemas-microsoft-com:vml" Requires="v">
                <p:oleObj name="Equation" r:id="rId26" imgW="1193760" imgH="291960" progId="Equation.DSMT4">
                  <p:embed/>
                </p:oleObj>
              </mc:Choice>
              <mc:Fallback>
                <p:oleObj name="Equation" r:id="rId26" imgW="1193760" imgH="291960" progId="Equation.DSMT4">
                  <p:embed/>
                  <p:pic>
                    <p:nvPicPr>
                      <p:cNvPr id="53" name="Object 4">
                        <a:extLst>
                          <a:ext uri="{FF2B5EF4-FFF2-40B4-BE49-F238E27FC236}">
                            <a16:creationId xmlns:a16="http://schemas.microsoft.com/office/drawing/2014/main" id="{89132E11-9C70-420A-8B03-B2EB518C71EC}"/>
                          </a:ext>
                        </a:extLst>
                      </p:cNvPr>
                      <p:cNvPicPr>
                        <a:picLocks noChangeAspect="1" noChangeArrowheads="1"/>
                      </p:cNvPicPr>
                      <p:nvPr/>
                    </p:nvPicPr>
                    <p:blipFill>
                      <a:blip r:embed="rId27"/>
                      <a:srcRect/>
                      <a:stretch>
                        <a:fillRect/>
                      </a:stretch>
                    </p:blipFill>
                    <p:spPr bwMode="auto">
                      <a:xfrm>
                        <a:off x="8614547" y="2141538"/>
                        <a:ext cx="20589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TextBox 15">
            <a:extLst>
              <a:ext uri="{FF2B5EF4-FFF2-40B4-BE49-F238E27FC236}">
                <a16:creationId xmlns:a16="http://schemas.microsoft.com/office/drawing/2014/main" id="{3F2B8782-E82D-42FA-AAF8-72B47AF32DBA}"/>
              </a:ext>
            </a:extLst>
          </p:cNvPr>
          <p:cNvSpPr txBox="1">
            <a:spLocks noChangeArrowheads="1"/>
          </p:cNvSpPr>
          <p:nvPr/>
        </p:nvSpPr>
        <p:spPr bwMode="auto">
          <a:xfrm>
            <a:off x="8362364" y="2618105"/>
            <a:ext cx="261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Since “x” is binomial</a:t>
            </a:r>
          </a:p>
        </p:txBody>
      </p:sp>
      <p:graphicFrame>
        <p:nvGraphicFramePr>
          <p:cNvPr id="55" name="Object 9">
            <a:extLst>
              <a:ext uri="{FF2B5EF4-FFF2-40B4-BE49-F238E27FC236}">
                <a16:creationId xmlns:a16="http://schemas.microsoft.com/office/drawing/2014/main" id="{239962BC-5455-4DF6-A626-6134C210DC77}"/>
              </a:ext>
            </a:extLst>
          </p:cNvPr>
          <p:cNvGraphicFramePr>
            <a:graphicFrameLocks noChangeAspect="1"/>
          </p:cNvGraphicFramePr>
          <p:nvPr>
            <p:extLst>
              <p:ext uri="{D42A27DB-BD31-4B8C-83A1-F6EECF244321}">
                <p14:modId xmlns:p14="http://schemas.microsoft.com/office/powerpoint/2010/main" val="1461194964"/>
              </p:ext>
            </p:extLst>
          </p:nvPr>
        </p:nvGraphicFramePr>
        <p:xfrm>
          <a:off x="6897688" y="2928938"/>
          <a:ext cx="1509712" cy="779462"/>
        </p:xfrm>
        <a:graphic>
          <a:graphicData uri="http://schemas.openxmlformats.org/presentationml/2006/ole">
            <mc:AlternateContent xmlns:mc="http://schemas.openxmlformats.org/markup-compatibility/2006">
              <mc:Choice xmlns:v="urn:schemas-microsoft-com:vml" Requires="v">
                <p:oleObj name="Equation" r:id="rId28" imgW="761760" imgH="393480" progId="Equation.DSMT4">
                  <p:embed/>
                </p:oleObj>
              </mc:Choice>
              <mc:Fallback>
                <p:oleObj name="Equation" r:id="rId28" imgW="761760" imgH="393480" progId="Equation.DSMT4">
                  <p:embed/>
                  <p:pic>
                    <p:nvPicPr>
                      <p:cNvPr id="55" name="Object 9">
                        <a:extLst>
                          <a:ext uri="{FF2B5EF4-FFF2-40B4-BE49-F238E27FC236}">
                            <a16:creationId xmlns:a16="http://schemas.microsoft.com/office/drawing/2014/main" id="{239962BC-5455-4DF6-A626-6134C210DC77}"/>
                          </a:ext>
                        </a:extLst>
                      </p:cNvPr>
                      <p:cNvPicPr>
                        <a:picLocks noChangeAspect="1" noChangeArrowheads="1"/>
                      </p:cNvPicPr>
                      <p:nvPr/>
                    </p:nvPicPr>
                    <p:blipFill>
                      <a:blip r:embed="rId29"/>
                      <a:srcRect/>
                      <a:stretch>
                        <a:fillRect/>
                      </a:stretch>
                    </p:blipFill>
                    <p:spPr bwMode="auto">
                      <a:xfrm>
                        <a:off x="6897688" y="2928938"/>
                        <a:ext cx="1509712" cy="77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10">
            <a:extLst>
              <a:ext uri="{FF2B5EF4-FFF2-40B4-BE49-F238E27FC236}">
                <a16:creationId xmlns:a16="http://schemas.microsoft.com/office/drawing/2014/main" id="{E5FB55D0-E037-44A7-A615-04DD040A7778}"/>
              </a:ext>
            </a:extLst>
          </p:cNvPr>
          <p:cNvGraphicFramePr>
            <a:graphicFrameLocks noChangeAspect="1"/>
          </p:cNvGraphicFramePr>
          <p:nvPr/>
        </p:nvGraphicFramePr>
        <p:xfrm>
          <a:off x="6920915" y="3695700"/>
          <a:ext cx="2303463" cy="685800"/>
        </p:xfrm>
        <a:graphic>
          <a:graphicData uri="http://schemas.openxmlformats.org/presentationml/2006/ole">
            <mc:AlternateContent xmlns:mc="http://schemas.openxmlformats.org/markup-compatibility/2006">
              <mc:Choice xmlns:v="urn:schemas-microsoft-com:vml" Requires="v">
                <p:oleObj name="Equation" r:id="rId30" imgW="1320227" imgH="393529" progId="Equation.DSMT4">
                  <p:embed/>
                </p:oleObj>
              </mc:Choice>
              <mc:Fallback>
                <p:oleObj name="Equation" r:id="rId30" imgW="1320227" imgH="393529" progId="Equation.DSMT4">
                  <p:embed/>
                  <p:pic>
                    <p:nvPicPr>
                      <p:cNvPr id="56" name="Object 10">
                        <a:extLst>
                          <a:ext uri="{FF2B5EF4-FFF2-40B4-BE49-F238E27FC236}">
                            <a16:creationId xmlns:a16="http://schemas.microsoft.com/office/drawing/2014/main" id="{E5FB55D0-E037-44A7-A615-04DD040A777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20915" y="3695700"/>
                        <a:ext cx="2303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Object 11">
            <a:extLst>
              <a:ext uri="{FF2B5EF4-FFF2-40B4-BE49-F238E27FC236}">
                <a16:creationId xmlns:a16="http://schemas.microsoft.com/office/drawing/2014/main" id="{1B4F9D8F-3831-45CC-AFF9-537E9158A8A9}"/>
              </a:ext>
            </a:extLst>
          </p:cNvPr>
          <p:cNvGraphicFramePr>
            <a:graphicFrameLocks noChangeAspect="1"/>
          </p:cNvGraphicFramePr>
          <p:nvPr/>
        </p:nvGraphicFramePr>
        <p:xfrm>
          <a:off x="6935203" y="4389438"/>
          <a:ext cx="2128837" cy="819150"/>
        </p:xfrm>
        <a:graphic>
          <a:graphicData uri="http://schemas.openxmlformats.org/presentationml/2006/ole">
            <mc:AlternateContent xmlns:mc="http://schemas.openxmlformats.org/markup-compatibility/2006">
              <mc:Choice xmlns:v="urn:schemas-microsoft-com:vml" Requires="v">
                <p:oleObj name="Equation" r:id="rId32" imgW="1219200" imgH="469900" progId="Equation.DSMT4">
                  <p:embed/>
                </p:oleObj>
              </mc:Choice>
              <mc:Fallback>
                <p:oleObj name="Equation" r:id="rId32" imgW="1219200" imgH="469900" progId="Equation.DSMT4">
                  <p:embed/>
                  <p:pic>
                    <p:nvPicPr>
                      <p:cNvPr id="57" name="Object 11">
                        <a:extLst>
                          <a:ext uri="{FF2B5EF4-FFF2-40B4-BE49-F238E27FC236}">
                            <a16:creationId xmlns:a16="http://schemas.microsoft.com/office/drawing/2014/main" id="{1B4F9D8F-3831-45CC-AFF9-537E9158A8A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35203" y="4389438"/>
                        <a:ext cx="21288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12">
            <a:extLst>
              <a:ext uri="{FF2B5EF4-FFF2-40B4-BE49-F238E27FC236}">
                <a16:creationId xmlns:a16="http://schemas.microsoft.com/office/drawing/2014/main" id="{3F609F61-97F4-4CD8-B7B4-771933F246FC}"/>
              </a:ext>
            </a:extLst>
          </p:cNvPr>
          <p:cNvGraphicFramePr>
            <a:graphicFrameLocks noChangeAspect="1"/>
          </p:cNvGraphicFramePr>
          <p:nvPr/>
        </p:nvGraphicFramePr>
        <p:xfrm>
          <a:off x="7030453" y="5335589"/>
          <a:ext cx="2039937" cy="930275"/>
        </p:xfrm>
        <a:graphic>
          <a:graphicData uri="http://schemas.openxmlformats.org/presentationml/2006/ole">
            <mc:AlternateContent xmlns:mc="http://schemas.openxmlformats.org/markup-compatibility/2006">
              <mc:Choice xmlns:v="urn:schemas-microsoft-com:vml" Requires="v">
                <p:oleObj name="Equation" r:id="rId34" imgW="1028700" imgH="469900" progId="Equation.DSMT4">
                  <p:embed/>
                </p:oleObj>
              </mc:Choice>
              <mc:Fallback>
                <p:oleObj name="Equation" r:id="rId34" imgW="1028700" imgH="469900" progId="Equation.DSMT4">
                  <p:embed/>
                  <p:pic>
                    <p:nvPicPr>
                      <p:cNvPr id="58" name="Object 12">
                        <a:extLst>
                          <a:ext uri="{FF2B5EF4-FFF2-40B4-BE49-F238E27FC236}">
                            <a16:creationId xmlns:a16="http://schemas.microsoft.com/office/drawing/2014/main" id="{3F609F61-97F4-4CD8-B7B4-771933F246FC}"/>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30453" y="5335589"/>
                        <a:ext cx="203993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 name="Rectangle 58">
            <a:extLst>
              <a:ext uri="{FF2B5EF4-FFF2-40B4-BE49-F238E27FC236}">
                <a16:creationId xmlns:a16="http://schemas.microsoft.com/office/drawing/2014/main" id="{E6784587-5678-4742-BE07-65C318E7FE0E}"/>
              </a:ext>
            </a:extLst>
          </p:cNvPr>
          <p:cNvSpPr/>
          <p:nvPr/>
        </p:nvSpPr>
        <p:spPr>
          <a:xfrm>
            <a:off x="6885990" y="5264150"/>
            <a:ext cx="2303463" cy="1150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 name="Content Placeholder 4">
            <a:extLst>
              <a:ext uri="{FF2B5EF4-FFF2-40B4-BE49-F238E27FC236}">
                <a16:creationId xmlns:a16="http://schemas.microsoft.com/office/drawing/2014/main" id="{1A824F27-4192-41D0-93F3-209713D50879}"/>
              </a:ext>
            </a:extLst>
          </p:cNvPr>
          <p:cNvSpPr txBox="1">
            <a:spLocks/>
          </p:cNvSpPr>
          <p:nvPr/>
        </p:nvSpPr>
        <p:spPr bwMode="auto">
          <a:xfrm>
            <a:off x="405765" y="616269"/>
            <a:ext cx="8179436" cy="816291"/>
          </a:xfrm>
          <a:prstGeom prst="rect">
            <a:avLst/>
          </a:prstGeom>
          <a:no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defRPr/>
            </a:pPr>
            <a:r>
              <a:rPr lang="en-CA" sz="2100" dirty="0"/>
              <a:t>Start by recognizing that the sample proportion is equal to the Random variable “x” divided by the sample size ‘n”</a:t>
            </a:r>
            <a:endParaRPr lang="en-CA" altLang="en-US" sz="2100" dirty="0"/>
          </a:p>
        </p:txBody>
      </p:sp>
      <p:sp>
        <p:nvSpPr>
          <p:cNvPr id="31" name="Content Placeholder 4">
            <a:extLst>
              <a:ext uri="{FF2B5EF4-FFF2-40B4-BE49-F238E27FC236}">
                <a16:creationId xmlns:a16="http://schemas.microsoft.com/office/drawing/2014/main" id="{1B858E04-D1EA-4AD0-ADDF-0129D16D794B}"/>
              </a:ext>
            </a:extLst>
          </p:cNvPr>
          <p:cNvSpPr txBox="1">
            <a:spLocks/>
          </p:cNvSpPr>
          <p:nvPr/>
        </p:nvSpPr>
        <p:spPr bwMode="auto">
          <a:xfrm>
            <a:off x="426084" y="1500189"/>
            <a:ext cx="11247755" cy="816291"/>
          </a:xfrm>
          <a:prstGeom prst="rect">
            <a:avLst/>
          </a:prstGeom>
          <a:no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defRPr/>
            </a:pPr>
            <a:r>
              <a:rPr lang="en-CA" sz="2100" dirty="0"/>
              <a:t>Now use the random variable formulas from Ch7 to calculate the mean and standard deviation </a:t>
            </a:r>
            <a:endParaRPr lang="en-CA" altLang="en-US" sz="2100" dirty="0"/>
          </a:p>
        </p:txBody>
      </p:sp>
      <p:graphicFrame>
        <p:nvGraphicFramePr>
          <p:cNvPr id="3" name="Object 2">
            <a:extLst>
              <a:ext uri="{FF2B5EF4-FFF2-40B4-BE49-F238E27FC236}">
                <a16:creationId xmlns:a16="http://schemas.microsoft.com/office/drawing/2014/main" id="{376E4E6A-0CDF-2EC1-3162-356FDBFBC709}"/>
              </a:ext>
            </a:extLst>
          </p:cNvPr>
          <p:cNvGraphicFramePr>
            <a:graphicFrameLocks noChangeAspect="1"/>
          </p:cNvGraphicFramePr>
          <p:nvPr>
            <p:extLst>
              <p:ext uri="{D42A27DB-BD31-4B8C-83A1-F6EECF244321}">
                <p14:modId xmlns:p14="http://schemas.microsoft.com/office/powerpoint/2010/main" val="3146453974"/>
              </p:ext>
            </p:extLst>
          </p:nvPr>
        </p:nvGraphicFramePr>
        <p:xfrm>
          <a:off x="4114800" y="2463800"/>
          <a:ext cx="914400" cy="198438"/>
        </p:xfrm>
        <a:graphic>
          <a:graphicData uri="http://schemas.openxmlformats.org/presentationml/2006/ole">
            <mc:AlternateContent xmlns:mc="http://schemas.openxmlformats.org/markup-compatibility/2006">
              <mc:Choice xmlns:v="urn:schemas-microsoft-com:vml" Requires="v">
                <p:oleObj name="Equation" r:id="rId36" imgW="914400" imgH="198720" progId="Equation.DSMT4">
                  <p:embed/>
                </p:oleObj>
              </mc:Choice>
              <mc:Fallback>
                <p:oleObj name="Equation" r:id="rId36" imgW="914400" imgH="198720" progId="Equation.DSMT4">
                  <p:embed/>
                  <p:pic>
                    <p:nvPicPr>
                      <p:cNvPr id="3" name="Object 2">
                        <a:extLst>
                          <a:ext uri="{FF2B5EF4-FFF2-40B4-BE49-F238E27FC236}">
                            <a16:creationId xmlns:a16="http://schemas.microsoft.com/office/drawing/2014/main" id="{376E4E6A-0CDF-2EC1-3162-356FDBFBC709}"/>
                          </a:ext>
                        </a:extLst>
                      </p:cNvPr>
                      <p:cNvPicPr/>
                      <p:nvPr/>
                    </p:nvPicPr>
                    <p:blipFill>
                      <a:blip r:embed="rId37"/>
                      <a:stretch>
                        <a:fillRect/>
                      </a:stretch>
                    </p:blipFill>
                    <p:spPr>
                      <a:xfrm>
                        <a:off x="4114800" y="2463800"/>
                        <a:ext cx="914400" cy="19843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7A447D1-5EAD-0397-F386-DF513E053230}"/>
              </a:ext>
            </a:extLst>
          </p:cNvPr>
          <p:cNvGraphicFramePr>
            <a:graphicFrameLocks noChangeAspect="1"/>
          </p:cNvGraphicFramePr>
          <p:nvPr>
            <p:extLst>
              <p:ext uri="{D42A27DB-BD31-4B8C-83A1-F6EECF244321}">
                <p14:modId xmlns:p14="http://schemas.microsoft.com/office/powerpoint/2010/main" val="1576971669"/>
              </p:ext>
            </p:extLst>
          </p:nvPr>
        </p:nvGraphicFramePr>
        <p:xfrm>
          <a:off x="4114800" y="2463800"/>
          <a:ext cx="914400" cy="198438"/>
        </p:xfrm>
        <a:graphic>
          <a:graphicData uri="http://schemas.openxmlformats.org/presentationml/2006/ole">
            <mc:AlternateContent xmlns:mc="http://schemas.openxmlformats.org/markup-compatibility/2006">
              <mc:Choice xmlns:v="urn:schemas-microsoft-com:vml" Requires="v">
                <p:oleObj name="Equation" r:id="rId38" imgW="914400" imgH="198720" progId="Equation.DSMT4">
                  <p:embed/>
                </p:oleObj>
              </mc:Choice>
              <mc:Fallback>
                <p:oleObj name="Equation" r:id="rId38" imgW="914400" imgH="198720" progId="Equation.DSMT4">
                  <p:embed/>
                  <p:pic>
                    <p:nvPicPr>
                      <p:cNvPr id="4" name="Object 3">
                        <a:extLst>
                          <a:ext uri="{FF2B5EF4-FFF2-40B4-BE49-F238E27FC236}">
                            <a16:creationId xmlns:a16="http://schemas.microsoft.com/office/drawing/2014/main" id="{07A447D1-5EAD-0397-F386-DF513E053230}"/>
                          </a:ext>
                        </a:extLst>
                      </p:cNvPr>
                      <p:cNvPicPr/>
                      <p:nvPr/>
                    </p:nvPicPr>
                    <p:blipFill>
                      <a:blip r:embed="rId37"/>
                      <a:stretch>
                        <a:fillRect/>
                      </a:stretch>
                    </p:blipFill>
                    <p:spPr>
                      <a:xfrm>
                        <a:off x="4114800" y="2463800"/>
                        <a:ext cx="914400" cy="19843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221083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linds(horizontal)">
                                      <p:cBhvr>
                                        <p:cTn id="27" dur="500"/>
                                        <p:tgtEl>
                                          <p:spTgt spid="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linds(horizontal)">
                                      <p:cBhvr>
                                        <p:cTn id="32" dur="500"/>
                                        <p:tgtEl>
                                          <p:spTgt spid="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linds(horizontal)">
                                      <p:cBhvr>
                                        <p:cTn id="42" dur="500"/>
                                        <p:tgtEl>
                                          <p:spTgt spid="4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linds(horizontal)">
                                      <p:cBhvr>
                                        <p:cTn id="52" dur="500"/>
                                        <p:tgtEl>
                                          <p:spTgt spid="4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linds(horizontal)">
                                      <p:cBhvr>
                                        <p:cTn id="57" dur="500"/>
                                        <p:tgtEl>
                                          <p:spTgt spid="4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blinds(horizontal)">
                                      <p:cBhvr>
                                        <p:cTn id="62" dur="500"/>
                                        <p:tgtEl>
                                          <p:spTgt spid="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blinds(horizontal)">
                                      <p:cBhvr>
                                        <p:cTn id="67" dur="500"/>
                                        <p:tgtEl>
                                          <p:spTgt spid="5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blinds(horizontal)">
                                      <p:cBhvr>
                                        <p:cTn id="72" dur="500"/>
                                        <p:tgtEl>
                                          <p:spTgt spid="5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blinds(horizontal)">
                                      <p:cBhvr>
                                        <p:cTn id="77" dur="500"/>
                                        <p:tgtEl>
                                          <p:spTgt spid="5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blinds(horizontal)">
                                      <p:cBhvr>
                                        <p:cTn id="82" dur="500"/>
                                        <p:tgtEl>
                                          <p:spTgt spid="5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linds(horizontal)">
                                      <p:cBhvr>
                                        <p:cTn id="87" dur="500"/>
                                        <p:tgtEl>
                                          <p:spTgt spid="5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blinds(horizontal)">
                                      <p:cBhvr>
                                        <p:cTn id="92" dur="500"/>
                                        <p:tgtEl>
                                          <p:spTgt spid="5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linds(horizontal)">
                                      <p:cBhvr>
                                        <p:cTn id="97" dur="500"/>
                                        <p:tgtEl>
                                          <p:spTgt spid="5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blinds(horizontal)">
                                      <p:cBhvr>
                                        <p:cTn id="102" dur="500"/>
                                        <p:tgtEl>
                                          <p:spTgt spid="5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blinds(horizontal)">
                                      <p:cBhvr>
                                        <p:cTn id="107" dur="500"/>
                                        <p:tgtEl>
                                          <p:spTgt spid="5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blinds(horizontal)">
                                      <p:cBhvr>
                                        <p:cTn id="1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6" grpId="0"/>
      <p:bldP spid="49" grpId="0" animBg="1"/>
      <p:bldP spid="50" grpId="0"/>
      <p:bldP spid="51" grpId="0"/>
      <p:bldP spid="54" grpId="0"/>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002E-32DA-4F17-9986-096C6F10F7B2}"/>
              </a:ext>
            </a:extLst>
          </p:cNvPr>
          <p:cNvSpPr>
            <a:spLocks noGrp="1"/>
          </p:cNvSpPr>
          <p:nvPr>
            <p:ph type="title"/>
          </p:nvPr>
        </p:nvSpPr>
        <p:spPr>
          <a:xfrm>
            <a:off x="243840" y="144464"/>
            <a:ext cx="11490960" cy="1366837"/>
          </a:xfrm>
        </p:spPr>
        <p:txBody>
          <a:bodyPr>
            <a:noAutofit/>
          </a:bodyPr>
          <a:lstStyle/>
          <a:p>
            <a:pPr>
              <a:defRPr/>
            </a:pPr>
            <a:r>
              <a:rPr lang="en-CA" sz="2100" dirty="0"/>
              <a:t>Ex: It is estimated that 10% of the greater Vancouver population are Asians.  A SRS of 5000 adults in Vancouver contains only 8.5% Asians.  Is this value caused by sampling variability or should we suspect that the sampling procedures are under-representing Asians ?</a:t>
            </a:r>
          </a:p>
        </p:txBody>
      </p:sp>
      <p:graphicFrame>
        <p:nvGraphicFramePr>
          <p:cNvPr id="2056" name="Object 2">
            <a:extLst>
              <a:ext uri="{FF2B5EF4-FFF2-40B4-BE49-F238E27FC236}">
                <a16:creationId xmlns:a16="http://schemas.microsoft.com/office/drawing/2014/main" id="{C5212190-5018-455B-BA0F-3FC54890CF4C}"/>
              </a:ext>
            </a:extLst>
          </p:cNvPr>
          <p:cNvGraphicFramePr>
            <a:graphicFrameLocks noChangeAspect="1"/>
          </p:cNvGraphicFramePr>
          <p:nvPr>
            <p:extLst>
              <p:ext uri="{D42A27DB-BD31-4B8C-83A1-F6EECF244321}">
                <p14:modId xmlns:p14="http://schemas.microsoft.com/office/powerpoint/2010/main" val="611909568"/>
              </p:ext>
            </p:extLst>
          </p:nvPr>
        </p:nvGraphicFramePr>
        <p:xfrm>
          <a:off x="625476" y="1604329"/>
          <a:ext cx="900113" cy="509587"/>
        </p:xfrm>
        <a:graphic>
          <a:graphicData uri="http://schemas.openxmlformats.org/presentationml/2006/ole">
            <mc:AlternateContent xmlns:mc="http://schemas.openxmlformats.org/markup-compatibility/2006">
              <mc:Choice xmlns:v="urn:schemas-microsoft-com:vml" Requires="v">
                <p:oleObj name="Equation" r:id="rId4" imgW="469696" imgH="266584" progId="Equation.DSMT4">
                  <p:embed/>
                </p:oleObj>
              </mc:Choice>
              <mc:Fallback>
                <p:oleObj name="Equation" r:id="rId4" imgW="469696" imgH="266584" progId="Equation.DSMT4">
                  <p:embed/>
                  <p:pic>
                    <p:nvPicPr>
                      <p:cNvPr id="2056" name="Object 2">
                        <a:extLst>
                          <a:ext uri="{FF2B5EF4-FFF2-40B4-BE49-F238E27FC236}">
                            <a16:creationId xmlns:a16="http://schemas.microsoft.com/office/drawing/2014/main" id="{C5212190-5018-455B-BA0F-3FC54890C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6" y="1604329"/>
                        <a:ext cx="900113"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9E23D5C6-D306-41D9-854A-185A778A228E}"/>
              </a:ext>
            </a:extLst>
          </p:cNvPr>
          <p:cNvGraphicFramePr>
            <a:graphicFrameLocks noChangeAspect="1"/>
          </p:cNvGraphicFramePr>
          <p:nvPr>
            <p:extLst>
              <p:ext uri="{D42A27DB-BD31-4B8C-83A1-F6EECF244321}">
                <p14:modId xmlns:p14="http://schemas.microsoft.com/office/powerpoint/2010/main" val="2444563940"/>
              </p:ext>
            </p:extLst>
          </p:nvPr>
        </p:nvGraphicFramePr>
        <p:xfrm>
          <a:off x="1566864" y="1651954"/>
          <a:ext cx="827087" cy="339725"/>
        </p:xfrm>
        <a:graphic>
          <a:graphicData uri="http://schemas.openxmlformats.org/presentationml/2006/ole">
            <mc:AlternateContent xmlns:mc="http://schemas.openxmlformats.org/markup-compatibility/2006">
              <mc:Choice xmlns:v="urn:schemas-microsoft-com:vml" Requires="v">
                <p:oleObj name="Equation" r:id="rId6" imgW="431425" imgH="177646" progId="Equation.DSMT4">
                  <p:embed/>
                </p:oleObj>
              </mc:Choice>
              <mc:Fallback>
                <p:oleObj name="Equation" r:id="rId6" imgW="431425" imgH="177646" progId="Equation.DSMT4">
                  <p:embed/>
                  <p:pic>
                    <p:nvPicPr>
                      <p:cNvPr id="4" name="Object 3">
                        <a:extLst>
                          <a:ext uri="{FF2B5EF4-FFF2-40B4-BE49-F238E27FC236}">
                            <a16:creationId xmlns:a16="http://schemas.microsoft.com/office/drawing/2014/main" id="{9E23D5C6-D306-41D9-854A-185A778A22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6864" y="1651954"/>
                        <a:ext cx="827087"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 name="Object 4">
            <a:extLst>
              <a:ext uri="{FF2B5EF4-FFF2-40B4-BE49-F238E27FC236}">
                <a16:creationId xmlns:a16="http://schemas.microsoft.com/office/drawing/2014/main" id="{64A93942-8542-490F-A844-A8D6569649DB}"/>
              </a:ext>
            </a:extLst>
          </p:cNvPr>
          <p:cNvGraphicFramePr>
            <a:graphicFrameLocks noChangeAspect="1"/>
          </p:cNvGraphicFramePr>
          <p:nvPr>
            <p:extLst>
              <p:ext uri="{D42A27DB-BD31-4B8C-83A1-F6EECF244321}">
                <p14:modId xmlns:p14="http://schemas.microsoft.com/office/powerpoint/2010/main" val="3106979897"/>
              </p:ext>
            </p:extLst>
          </p:nvPr>
        </p:nvGraphicFramePr>
        <p:xfrm>
          <a:off x="539751" y="2171065"/>
          <a:ext cx="2151063" cy="863600"/>
        </p:xfrm>
        <a:graphic>
          <a:graphicData uri="http://schemas.openxmlformats.org/presentationml/2006/ole">
            <mc:AlternateContent xmlns:mc="http://schemas.openxmlformats.org/markup-compatibility/2006">
              <mc:Choice xmlns:v="urn:schemas-microsoft-com:vml" Requires="v">
                <p:oleObj name="Equation" r:id="rId8" imgW="1168400" imgH="469900" progId="Equation.DSMT4">
                  <p:embed/>
                </p:oleObj>
              </mc:Choice>
              <mc:Fallback>
                <p:oleObj name="Equation" r:id="rId8" imgW="1168400" imgH="469900" progId="Equation.DSMT4">
                  <p:embed/>
                  <p:pic>
                    <p:nvPicPr>
                      <p:cNvPr id="3074" name="Object 4">
                        <a:extLst>
                          <a:ext uri="{FF2B5EF4-FFF2-40B4-BE49-F238E27FC236}">
                            <a16:creationId xmlns:a16="http://schemas.microsoft.com/office/drawing/2014/main" id="{64A93942-8542-490F-A844-A8D6569649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1" y="2171065"/>
                        <a:ext cx="215106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a:extLst>
              <a:ext uri="{FF2B5EF4-FFF2-40B4-BE49-F238E27FC236}">
                <a16:creationId xmlns:a16="http://schemas.microsoft.com/office/drawing/2014/main" id="{4C2CDFCF-D3E5-4148-A6CA-EA2B4D2A75ED}"/>
              </a:ext>
            </a:extLst>
          </p:cNvPr>
          <p:cNvGraphicFramePr>
            <a:graphicFrameLocks noChangeAspect="1"/>
          </p:cNvGraphicFramePr>
          <p:nvPr>
            <p:extLst>
              <p:ext uri="{D42A27DB-BD31-4B8C-83A1-F6EECF244321}">
                <p14:modId xmlns:p14="http://schemas.microsoft.com/office/powerpoint/2010/main" val="3492608120"/>
              </p:ext>
            </p:extLst>
          </p:nvPr>
        </p:nvGraphicFramePr>
        <p:xfrm>
          <a:off x="2705101" y="2486979"/>
          <a:ext cx="1497013" cy="327025"/>
        </p:xfrm>
        <a:graphic>
          <a:graphicData uri="http://schemas.openxmlformats.org/presentationml/2006/ole">
            <mc:AlternateContent xmlns:mc="http://schemas.openxmlformats.org/markup-compatibility/2006">
              <mc:Choice xmlns:v="urn:schemas-microsoft-com:vml" Requires="v">
                <p:oleObj name="Equation" r:id="rId10" imgW="812447" imgH="177723" progId="Equation.DSMT4">
                  <p:embed/>
                </p:oleObj>
              </mc:Choice>
              <mc:Fallback>
                <p:oleObj name="Equation" r:id="rId10" imgW="812447" imgH="177723" progId="Equation.DSMT4">
                  <p:embed/>
                  <p:pic>
                    <p:nvPicPr>
                      <p:cNvPr id="6" name="Object 6">
                        <a:extLst>
                          <a:ext uri="{FF2B5EF4-FFF2-40B4-BE49-F238E27FC236}">
                            <a16:creationId xmlns:a16="http://schemas.microsoft.com/office/drawing/2014/main" id="{4C2CDFCF-D3E5-4148-A6CA-EA2B4D2A75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5101" y="2486979"/>
                        <a:ext cx="1497013"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
            <a:extLst>
              <a:ext uri="{FF2B5EF4-FFF2-40B4-BE49-F238E27FC236}">
                <a16:creationId xmlns:a16="http://schemas.microsoft.com/office/drawing/2014/main" id="{A81F0D40-8F7B-4816-AA16-4B17F2F655B7}"/>
              </a:ext>
            </a:extLst>
          </p:cNvPr>
          <p:cNvSpPr>
            <a:spLocks noChangeArrowheads="1"/>
          </p:cNvSpPr>
          <p:nvPr/>
        </p:nvSpPr>
        <p:spPr bwMode="auto">
          <a:xfrm>
            <a:off x="4268789" y="1617029"/>
            <a:ext cx="4854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The formula for sample standard deviation can be applied since the population of Vancouver is 10 times the sample proportion.</a:t>
            </a:r>
          </a:p>
        </p:txBody>
      </p:sp>
      <p:sp>
        <p:nvSpPr>
          <p:cNvPr id="10" name="Rectangle 9">
            <a:extLst>
              <a:ext uri="{FF2B5EF4-FFF2-40B4-BE49-F238E27FC236}">
                <a16:creationId xmlns:a16="http://schemas.microsoft.com/office/drawing/2014/main" id="{43266B5C-4B34-4BA8-ACD2-8416F010CD85}"/>
              </a:ext>
            </a:extLst>
          </p:cNvPr>
          <p:cNvSpPr>
            <a:spLocks noChangeArrowheads="1"/>
          </p:cNvSpPr>
          <p:nvPr/>
        </p:nvSpPr>
        <p:spPr bwMode="auto">
          <a:xfrm>
            <a:off x="1927225" y="3586163"/>
            <a:ext cx="7988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Since:                                                                            we can use a normal approximation</a:t>
            </a:r>
          </a:p>
        </p:txBody>
      </p:sp>
      <p:graphicFrame>
        <p:nvGraphicFramePr>
          <p:cNvPr id="3079" name="Object 7">
            <a:extLst>
              <a:ext uri="{FF2B5EF4-FFF2-40B4-BE49-F238E27FC236}">
                <a16:creationId xmlns:a16="http://schemas.microsoft.com/office/drawing/2014/main" id="{54A1DB4C-FF95-4B5D-A2F4-E6C0E1CAE141}"/>
              </a:ext>
            </a:extLst>
          </p:cNvPr>
          <p:cNvGraphicFramePr>
            <a:graphicFrameLocks noChangeAspect="1"/>
          </p:cNvGraphicFramePr>
          <p:nvPr/>
        </p:nvGraphicFramePr>
        <p:xfrm>
          <a:off x="2921000" y="3589338"/>
          <a:ext cx="1728788" cy="425450"/>
        </p:xfrm>
        <a:graphic>
          <a:graphicData uri="http://schemas.openxmlformats.org/presentationml/2006/ole">
            <mc:AlternateContent xmlns:mc="http://schemas.openxmlformats.org/markup-compatibility/2006">
              <mc:Choice xmlns:v="urn:schemas-microsoft-com:vml" Requires="v">
                <p:oleObj name="Equation" r:id="rId12" imgW="1028254" imgH="253890" progId="Equation.DSMT4">
                  <p:embed/>
                </p:oleObj>
              </mc:Choice>
              <mc:Fallback>
                <p:oleObj name="Equation" r:id="rId12" imgW="1028254" imgH="253890" progId="Equation.DSMT4">
                  <p:embed/>
                  <p:pic>
                    <p:nvPicPr>
                      <p:cNvPr id="3079" name="Object 7">
                        <a:extLst>
                          <a:ext uri="{FF2B5EF4-FFF2-40B4-BE49-F238E27FC236}">
                            <a16:creationId xmlns:a16="http://schemas.microsoft.com/office/drawing/2014/main" id="{54A1DB4C-FF95-4B5D-A2F4-E6C0E1CAE1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1000" y="3589338"/>
                        <a:ext cx="1728788"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8">
            <a:extLst>
              <a:ext uri="{FF2B5EF4-FFF2-40B4-BE49-F238E27FC236}">
                <a16:creationId xmlns:a16="http://schemas.microsoft.com/office/drawing/2014/main" id="{F0BD69AB-F523-4ED6-A7AC-A15F6F280286}"/>
              </a:ext>
            </a:extLst>
          </p:cNvPr>
          <p:cNvGraphicFramePr>
            <a:graphicFrameLocks noChangeAspect="1"/>
          </p:cNvGraphicFramePr>
          <p:nvPr>
            <p:extLst>
              <p:ext uri="{D42A27DB-BD31-4B8C-83A1-F6EECF244321}">
                <p14:modId xmlns:p14="http://schemas.microsoft.com/office/powerpoint/2010/main" val="1512202855"/>
              </p:ext>
            </p:extLst>
          </p:nvPr>
        </p:nvGraphicFramePr>
        <p:xfrm>
          <a:off x="4876800" y="3602809"/>
          <a:ext cx="2370138" cy="425450"/>
        </p:xfrm>
        <a:graphic>
          <a:graphicData uri="http://schemas.openxmlformats.org/presentationml/2006/ole">
            <mc:AlternateContent xmlns:mc="http://schemas.openxmlformats.org/markup-compatibility/2006">
              <mc:Choice xmlns:v="urn:schemas-microsoft-com:vml" Requires="v">
                <p:oleObj name="Equation" r:id="rId14" imgW="1409088" imgH="253890" progId="Equation.DSMT4">
                  <p:embed/>
                </p:oleObj>
              </mc:Choice>
              <mc:Fallback>
                <p:oleObj name="Equation" r:id="rId14" imgW="1409088" imgH="253890" progId="Equation.DSMT4">
                  <p:embed/>
                  <p:pic>
                    <p:nvPicPr>
                      <p:cNvPr id="12" name="Object 8">
                        <a:extLst>
                          <a:ext uri="{FF2B5EF4-FFF2-40B4-BE49-F238E27FC236}">
                            <a16:creationId xmlns:a16="http://schemas.microsoft.com/office/drawing/2014/main" id="{F0BD69AB-F523-4ED6-A7AC-A15F6F28028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3602809"/>
                        <a:ext cx="2370138"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a:extLst>
              <a:ext uri="{FF2B5EF4-FFF2-40B4-BE49-F238E27FC236}">
                <a16:creationId xmlns:a16="http://schemas.microsoft.com/office/drawing/2014/main" id="{83810ADD-F8C5-418B-9B38-E360EA655CD2}"/>
              </a:ext>
            </a:extLst>
          </p:cNvPr>
          <p:cNvSpPr>
            <a:spLocks noChangeArrowheads="1"/>
          </p:cNvSpPr>
          <p:nvPr/>
        </p:nvSpPr>
        <p:spPr bwMode="auto">
          <a:xfrm>
            <a:off x="2012951" y="4316414"/>
            <a:ext cx="798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Our sample has: </a:t>
            </a:r>
          </a:p>
        </p:txBody>
      </p:sp>
      <p:graphicFrame>
        <p:nvGraphicFramePr>
          <p:cNvPr id="14" name="Object 9">
            <a:extLst>
              <a:ext uri="{FF2B5EF4-FFF2-40B4-BE49-F238E27FC236}">
                <a16:creationId xmlns:a16="http://schemas.microsoft.com/office/drawing/2014/main" id="{671FD36A-3629-4D1B-BEF8-E3284EE5AA2B}"/>
              </a:ext>
            </a:extLst>
          </p:cNvPr>
          <p:cNvGraphicFramePr>
            <a:graphicFrameLocks noChangeAspect="1"/>
          </p:cNvGraphicFramePr>
          <p:nvPr/>
        </p:nvGraphicFramePr>
        <p:xfrm>
          <a:off x="3875089" y="4208464"/>
          <a:ext cx="1379537" cy="509587"/>
        </p:xfrm>
        <a:graphic>
          <a:graphicData uri="http://schemas.openxmlformats.org/presentationml/2006/ole">
            <mc:AlternateContent xmlns:mc="http://schemas.openxmlformats.org/markup-compatibility/2006">
              <mc:Choice xmlns:v="urn:schemas-microsoft-com:vml" Requires="v">
                <p:oleObj name="Equation" r:id="rId16" imgW="685800" imgH="254000" progId="Equation.DSMT4">
                  <p:embed/>
                </p:oleObj>
              </mc:Choice>
              <mc:Fallback>
                <p:oleObj name="Equation" r:id="rId16" imgW="685800" imgH="254000" progId="Equation.DSMT4">
                  <p:embed/>
                  <p:pic>
                    <p:nvPicPr>
                      <p:cNvPr id="14" name="Object 9">
                        <a:extLst>
                          <a:ext uri="{FF2B5EF4-FFF2-40B4-BE49-F238E27FC236}">
                            <a16:creationId xmlns:a16="http://schemas.microsoft.com/office/drawing/2014/main" id="{671FD36A-3629-4D1B-BEF8-E3284EE5AA2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75089" y="4208464"/>
                        <a:ext cx="1379537"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0">
            <a:extLst>
              <a:ext uri="{FF2B5EF4-FFF2-40B4-BE49-F238E27FC236}">
                <a16:creationId xmlns:a16="http://schemas.microsoft.com/office/drawing/2014/main" id="{90B11397-E8A9-4664-9D54-AB5996B21D02}"/>
              </a:ext>
            </a:extLst>
          </p:cNvPr>
          <p:cNvGraphicFramePr>
            <a:graphicFrameLocks noChangeAspect="1"/>
          </p:cNvGraphicFramePr>
          <p:nvPr/>
        </p:nvGraphicFramePr>
        <p:xfrm>
          <a:off x="1944688" y="4879975"/>
          <a:ext cx="1746250" cy="630238"/>
        </p:xfrm>
        <a:graphic>
          <a:graphicData uri="http://schemas.openxmlformats.org/presentationml/2006/ole">
            <mc:AlternateContent xmlns:mc="http://schemas.openxmlformats.org/markup-compatibility/2006">
              <mc:Choice xmlns:v="urn:schemas-microsoft-com:vml" Requires="v">
                <p:oleObj name="Equation" r:id="rId18" imgW="914400" imgH="330200" progId="Equation.DSMT4">
                  <p:embed/>
                </p:oleObj>
              </mc:Choice>
              <mc:Fallback>
                <p:oleObj name="Equation" r:id="rId18" imgW="914400" imgH="330200" progId="Equation.DSMT4">
                  <p:embed/>
                  <p:pic>
                    <p:nvPicPr>
                      <p:cNvPr id="7" name="Object 10">
                        <a:extLst>
                          <a:ext uri="{FF2B5EF4-FFF2-40B4-BE49-F238E27FC236}">
                            <a16:creationId xmlns:a16="http://schemas.microsoft.com/office/drawing/2014/main" id="{90B11397-E8A9-4664-9D54-AB5996B21D0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44688" y="4879975"/>
                        <a:ext cx="174625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1">
            <a:extLst>
              <a:ext uri="{FF2B5EF4-FFF2-40B4-BE49-F238E27FC236}">
                <a16:creationId xmlns:a16="http://schemas.microsoft.com/office/drawing/2014/main" id="{8C71771B-E4C7-41F9-9CA4-44A1FDE31B92}"/>
              </a:ext>
            </a:extLst>
          </p:cNvPr>
          <p:cNvGraphicFramePr>
            <a:graphicFrameLocks noChangeAspect="1"/>
          </p:cNvGraphicFramePr>
          <p:nvPr/>
        </p:nvGraphicFramePr>
        <p:xfrm>
          <a:off x="3744914" y="4978401"/>
          <a:ext cx="4973637" cy="485775"/>
        </p:xfrm>
        <a:graphic>
          <a:graphicData uri="http://schemas.openxmlformats.org/presentationml/2006/ole">
            <mc:AlternateContent xmlns:mc="http://schemas.openxmlformats.org/markup-compatibility/2006">
              <mc:Choice xmlns:v="urn:schemas-microsoft-com:vml" Requires="v">
                <p:oleObj name="Equation" r:id="rId20" imgW="2603500" imgH="254000" progId="Equation.DSMT4">
                  <p:embed/>
                </p:oleObj>
              </mc:Choice>
              <mc:Fallback>
                <p:oleObj name="Equation" r:id="rId20" imgW="2603500" imgH="254000" progId="Equation.DSMT4">
                  <p:embed/>
                  <p:pic>
                    <p:nvPicPr>
                      <p:cNvPr id="8" name="Object 11">
                        <a:extLst>
                          <a:ext uri="{FF2B5EF4-FFF2-40B4-BE49-F238E27FC236}">
                            <a16:creationId xmlns:a16="http://schemas.microsoft.com/office/drawing/2014/main" id="{8C71771B-E4C7-41F9-9CA4-44A1FDE31B9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44914" y="4978401"/>
                        <a:ext cx="4973637"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2">
            <a:extLst>
              <a:ext uri="{FF2B5EF4-FFF2-40B4-BE49-F238E27FC236}">
                <a16:creationId xmlns:a16="http://schemas.microsoft.com/office/drawing/2014/main" id="{ACD29E1C-5BAC-4989-ADF5-35D7A102DFD1}"/>
              </a:ext>
            </a:extLst>
          </p:cNvPr>
          <p:cNvGraphicFramePr>
            <a:graphicFrameLocks noChangeAspect="1"/>
          </p:cNvGraphicFramePr>
          <p:nvPr/>
        </p:nvGraphicFramePr>
        <p:xfrm>
          <a:off x="3462339" y="5445126"/>
          <a:ext cx="1698625" cy="339725"/>
        </p:xfrm>
        <a:graphic>
          <a:graphicData uri="http://schemas.openxmlformats.org/presentationml/2006/ole">
            <mc:AlternateContent xmlns:mc="http://schemas.openxmlformats.org/markup-compatibility/2006">
              <mc:Choice xmlns:v="urn:schemas-microsoft-com:vml" Requires="v">
                <p:oleObj name="Equation" r:id="rId22" imgW="888614" imgH="177723" progId="Equation.DSMT4">
                  <p:embed/>
                </p:oleObj>
              </mc:Choice>
              <mc:Fallback>
                <p:oleObj name="Equation" r:id="rId22" imgW="888614" imgH="177723" progId="Equation.DSMT4">
                  <p:embed/>
                  <p:pic>
                    <p:nvPicPr>
                      <p:cNvPr id="17" name="Object 12">
                        <a:extLst>
                          <a:ext uri="{FF2B5EF4-FFF2-40B4-BE49-F238E27FC236}">
                            <a16:creationId xmlns:a16="http://schemas.microsoft.com/office/drawing/2014/main" id="{ACD29E1C-5BAC-4989-ADF5-35D7A102DF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62339" y="5445126"/>
                        <a:ext cx="16986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17">
            <a:extLst>
              <a:ext uri="{FF2B5EF4-FFF2-40B4-BE49-F238E27FC236}">
                <a16:creationId xmlns:a16="http://schemas.microsoft.com/office/drawing/2014/main" id="{1309F30E-761D-40D2-9404-0F975C34584E}"/>
              </a:ext>
            </a:extLst>
          </p:cNvPr>
          <p:cNvSpPr>
            <a:spLocks noChangeArrowheads="1"/>
          </p:cNvSpPr>
          <p:nvPr/>
        </p:nvSpPr>
        <p:spPr bwMode="auto">
          <a:xfrm>
            <a:off x="1757363" y="5948363"/>
            <a:ext cx="8278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Less than 0.02% of all samples will have so few asians. We have good reasons to suspect that the sampling procedures are under-representing Asians.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nodeType="with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blinds(horizontal)">
                                      <p:cBhvr>
                                        <p:cTn id="35" dur="500"/>
                                        <p:tgtEl>
                                          <p:spTgt spid="3079"/>
                                        </p:tgtEl>
                                      </p:cBhvr>
                                    </p:animEffect>
                                  </p:childTnLst>
                                </p:cTn>
                              </p:par>
                              <p:par>
                                <p:cTn id="36" presetID="3" presetClass="entr" presetSubtype="1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par>
                                <p:cTn id="44" presetID="3" presetClass="entr" presetSubtype="1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D645C-13E2-4F8E-82D9-7A1E5DEAD598}"/>
              </a:ext>
            </a:extLst>
          </p:cNvPr>
          <p:cNvSpPr>
            <a:spLocks noGrp="1"/>
          </p:cNvSpPr>
          <p:nvPr>
            <p:ph sz="quarter" idx="1"/>
          </p:nvPr>
        </p:nvSpPr>
        <p:spPr>
          <a:xfrm>
            <a:off x="418010" y="293914"/>
            <a:ext cx="11042469" cy="4095205"/>
          </a:xfrm>
        </p:spPr>
        <p:txBody>
          <a:bodyPr/>
          <a:lstStyle/>
          <a:p>
            <a:pPr marL="0" indent="0">
              <a:buNone/>
            </a:pPr>
            <a:r>
              <a:rPr lang="en-US" dirty="0"/>
              <a:t>Suppose these are the serial numbers of the tanks that were captured in the war.  Use these numbers to predict the number of German tanks.</a:t>
            </a:r>
          </a:p>
          <a:p>
            <a:pPr marL="0" indent="0">
              <a:buNone/>
            </a:pPr>
            <a:endParaRPr lang="en-US" dirty="0"/>
          </a:p>
          <a:p>
            <a:pPr marL="0" indent="0">
              <a:buNone/>
            </a:pPr>
            <a:r>
              <a:rPr lang="en-US" dirty="0"/>
              <a:t>“</a:t>
            </a:r>
            <a:r>
              <a:rPr lang="en-US" dirty="0" err="1"/>
              <a:t>RandInt</a:t>
            </a:r>
            <a:r>
              <a:rPr lang="en-US" dirty="0"/>
              <a:t>(1,N,20)</a:t>
            </a:r>
            <a:br>
              <a:rPr lang="en-US" dirty="0"/>
            </a:br>
            <a:endParaRPr lang="en-US" dirty="0"/>
          </a:p>
          <a:p>
            <a:pPr marL="0" indent="0">
              <a:buNone/>
            </a:pPr>
            <a:br>
              <a:rPr lang="en-US" dirty="0"/>
            </a:br>
            <a:r>
              <a:rPr lang="en-US" dirty="0"/>
              <a:t>226    531    688    199    74  </a:t>
            </a:r>
          </a:p>
          <a:p>
            <a:pPr marL="0" indent="0">
              <a:buNone/>
            </a:pPr>
            <a:r>
              <a:rPr lang="en-US" dirty="0"/>
              <a:t>371    226    103     156    189  </a:t>
            </a:r>
          </a:p>
          <a:p>
            <a:pPr marL="0" indent="0">
              <a:buNone/>
            </a:pPr>
            <a:r>
              <a:rPr lang="en-US" dirty="0"/>
              <a:t>545    301    490     348   64</a:t>
            </a:r>
          </a:p>
          <a:p>
            <a:pPr marL="0" indent="0">
              <a:buNone/>
            </a:pPr>
            <a:r>
              <a:rPr lang="en-US" dirty="0"/>
              <a:t>220    291    729     617   296</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395780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12087FB-6714-4DB0-A7B4-570D73A7A10F}"/>
              </a:ext>
            </a:extLst>
          </p:cNvPr>
          <p:cNvSpPr>
            <a:spLocks noGrp="1"/>
          </p:cNvSpPr>
          <p:nvPr>
            <p:ph sz="quarter" idx="1"/>
          </p:nvPr>
        </p:nvSpPr>
        <p:spPr>
          <a:xfrm>
            <a:off x="478971" y="333375"/>
            <a:ext cx="9577843" cy="863600"/>
          </a:xfrm>
        </p:spPr>
        <p:txBody>
          <a:bodyPr/>
          <a:lstStyle/>
          <a:p>
            <a:pPr eaLnBrk="1" hangingPunct="1"/>
            <a:r>
              <a:rPr lang="en-CA" altLang="en-US" sz="2200" dirty="0"/>
              <a:t>Finding the </a:t>
            </a:r>
            <a:r>
              <a:rPr lang="en-CA" altLang="en-US" sz="2200" i="1" u="sng" dirty="0"/>
              <a:t>mean</a:t>
            </a:r>
            <a:r>
              <a:rPr lang="en-CA" altLang="en-US" sz="2200" dirty="0"/>
              <a:t> and </a:t>
            </a:r>
            <a:r>
              <a:rPr lang="en-CA" altLang="en-US" sz="2200" i="1" u="sng" dirty="0"/>
              <a:t>standard deviation</a:t>
            </a:r>
            <a:r>
              <a:rPr lang="en-CA" altLang="en-US" sz="2200" dirty="0"/>
              <a:t> of the sample proportion</a:t>
            </a:r>
          </a:p>
        </p:txBody>
      </p:sp>
      <p:graphicFrame>
        <p:nvGraphicFramePr>
          <p:cNvPr id="2050" name="Object 2">
            <a:extLst>
              <a:ext uri="{FF2B5EF4-FFF2-40B4-BE49-F238E27FC236}">
                <a16:creationId xmlns:a16="http://schemas.microsoft.com/office/drawing/2014/main" id="{DAB12E38-6630-403B-87FF-9BAF1D558DB9}"/>
              </a:ext>
            </a:extLst>
          </p:cNvPr>
          <p:cNvGraphicFramePr>
            <a:graphicFrameLocks noChangeAspect="1"/>
          </p:cNvGraphicFramePr>
          <p:nvPr/>
        </p:nvGraphicFramePr>
        <p:xfrm>
          <a:off x="4008439" y="4221164"/>
          <a:ext cx="1366837" cy="484187"/>
        </p:xfrm>
        <a:graphic>
          <a:graphicData uri="http://schemas.openxmlformats.org/presentationml/2006/ole">
            <mc:AlternateContent xmlns:mc="http://schemas.openxmlformats.org/markup-compatibility/2006">
              <mc:Choice xmlns:v="urn:schemas-microsoft-com:vml" Requires="v">
                <p:oleObj name="Equation" r:id="rId4" imgW="647700" imgH="228600" progId="Equation.DSMT4">
                  <p:embed/>
                </p:oleObj>
              </mc:Choice>
              <mc:Fallback>
                <p:oleObj name="Equation" r:id="rId4" imgW="647700" imgH="228600" progId="Equation.DSMT4">
                  <p:embed/>
                  <p:pic>
                    <p:nvPicPr>
                      <p:cNvPr id="2050" name="Object 2">
                        <a:extLst>
                          <a:ext uri="{FF2B5EF4-FFF2-40B4-BE49-F238E27FC236}">
                            <a16:creationId xmlns:a16="http://schemas.microsoft.com/office/drawing/2014/main" id="{DAB12E38-6630-403B-87FF-9BAF1D558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9" y="4221164"/>
                        <a:ext cx="1366837"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
            <a:extLst>
              <a:ext uri="{FF2B5EF4-FFF2-40B4-BE49-F238E27FC236}">
                <a16:creationId xmlns:a16="http://schemas.microsoft.com/office/drawing/2014/main" id="{C12B2677-425A-47A2-830B-422DB9C89853}"/>
              </a:ext>
            </a:extLst>
          </p:cNvPr>
          <p:cNvGraphicFramePr>
            <a:graphicFrameLocks noChangeAspect="1"/>
          </p:cNvGraphicFramePr>
          <p:nvPr/>
        </p:nvGraphicFramePr>
        <p:xfrm>
          <a:off x="8005763" y="922339"/>
          <a:ext cx="2057400" cy="504825"/>
        </p:xfrm>
        <a:graphic>
          <a:graphicData uri="http://schemas.openxmlformats.org/presentationml/2006/ole">
            <mc:AlternateContent xmlns:mc="http://schemas.openxmlformats.org/markup-compatibility/2006">
              <mc:Choice xmlns:v="urn:schemas-microsoft-com:vml" Requires="v">
                <p:oleObj name="Equation" r:id="rId6" imgW="1193800" imgH="292100" progId="Equation.DSMT4">
                  <p:embed/>
                </p:oleObj>
              </mc:Choice>
              <mc:Fallback>
                <p:oleObj name="Equation" r:id="rId6" imgW="1193800" imgH="292100" progId="Equation.DSMT4">
                  <p:embed/>
                  <p:pic>
                    <p:nvPicPr>
                      <p:cNvPr id="2051" name="Object 4">
                        <a:extLst>
                          <a:ext uri="{FF2B5EF4-FFF2-40B4-BE49-F238E27FC236}">
                            <a16:creationId xmlns:a16="http://schemas.microsoft.com/office/drawing/2014/main" id="{C12B2677-425A-47A2-830B-422DB9C898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5763" y="922339"/>
                        <a:ext cx="20574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4">
            <a:extLst>
              <a:ext uri="{FF2B5EF4-FFF2-40B4-BE49-F238E27FC236}">
                <a16:creationId xmlns:a16="http://schemas.microsoft.com/office/drawing/2014/main" id="{384B3ABD-C44C-4D13-B618-1B0CC2488FAE}"/>
              </a:ext>
            </a:extLst>
          </p:cNvPr>
          <p:cNvGraphicFramePr>
            <a:graphicFrameLocks noChangeAspect="1"/>
          </p:cNvGraphicFramePr>
          <p:nvPr/>
        </p:nvGraphicFramePr>
        <p:xfrm>
          <a:off x="2351089" y="4864101"/>
          <a:ext cx="2160587" cy="868363"/>
        </p:xfrm>
        <a:graphic>
          <a:graphicData uri="http://schemas.openxmlformats.org/presentationml/2006/ole">
            <mc:AlternateContent xmlns:mc="http://schemas.openxmlformats.org/markup-compatibility/2006">
              <mc:Choice xmlns:v="urn:schemas-microsoft-com:vml" Requires="v">
                <p:oleObj name="Equation" r:id="rId8" imgW="977476" imgH="393529" progId="Equation.DSMT4">
                  <p:embed/>
                </p:oleObj>
              </mc:Choice>
              <mc:Fallback>
                <p:oleObj name="Equation" r:id="rId8" imgW="977476" imgH="393529" progId="Equation.DSMT4">
                  <p:embed/>
                  <p:pic>
                    <p:nvPicPr>
                      <p:cNvPr id="2052" name="Object 4">
                        <a:extLst>
                          <a:ext uri="{FF2B5EF4-FFF2-40B4-BE49-F238E27FC236}">
                            <a16:creationId xmlns:a16="http://schemas.microsoft.com/office/drawing/2014/main" id="{384B3ABD-C44C-4D13-B618-1B0CC2488F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089" y="4864101"/>
                        <a:ext cx="2160587"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a:extLst>
              <a:ext uri="{FF2B5EF4-FFF2-40B4-BE49-F238E27FC236}">
                <a16:creationId xmlns:a16="http://schemas.microsoft.com/office/drawing/2014/main" id="{33BA3794-8B3E-4C6B-A382-7A14492B1FE6}"/>
              </a:ext>
            </a:extLst>
          </p:cNvPr>
          <p:cNvGraphicFramePr>
            <a:graphicFrameLocks noChangeAspect="1"/>
          </p:cNvGraphicFramePr>
          <p:nvPr/>
        </p:nvGraphicFramePr>
        <p:xfrm>
          <a:off x="2063751" y="2316164"/>
          <a:ext cx="792163" cy="681037"/>
        </p:xfrm>
        <a:graphic>
          <a:graphicData uri="http://schemas.openxmlformats.org/presentationml/2006/ole">
            <mc:AlternateContent xmlns:mc="http://schemas.openxmlformats.org/markup-compatibility/2006">
              <mc:Choice xmlns:v="urn:schemas-microsoft-com:vml" Requires="v">
                <p:oleObj name="Equation" r:id="rId10" imgW="457002" imgH="393529" progId="Equation.DSMT4">
                  <p:embed/>
                </p:oleObj>
              </mc:Choice>
              <mc:Fallback>
                <p:oleObj name="Equation" r:id="rId10" imgW="457002" imgH="393529" progId="Equation.DSMT4">
                  <p:embed/>
                  <p:pic>
                    <p:nvPicPr>
                      <p:cNvPr id="2053" name="Object 5">
                        <a:extLst>
                          <a:ext uri="{FF2B5EF4-FFF2-40B4-BE49-F238E27FC236}">
                            <a16:creationId xmlns:a16="http://schemas.microsoft.com/office/drawing/2014/main" id="{33BA3794-8B3E-4C6B-A382-7A14492B1F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3751" y="2316164"/>
                        <a:ext cx="792163"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6">
            <a:extLst>
              <a:ext uri="{FF2B5EF4-FFF2-40B4-BE49-F238E27FC236}">
                <a16:creationId xmlns:a16="http://schemas.microsoft.com/office/drawing/2014/main" id="{14344F66-AF36-4D86-8D80-382ADA65A1E0}"/>
              </a:ext>
            </a:extLst>
          </p:cNvPr>
          <p:cNvGraphicFramePr>
            <a:graphicFrameLocks noChangeAspect="1"/>
          </p:cNvGraphicFramePr>
          <p:nvPr/>
        </p:nvGraphicFramePr>
        <p:xfrm>
          <a:off x="2927351" y="2276475"/>
          <a:ext cx="1370013" cy="719138"/>
        </p:xfrm>
        <a:graphic>
          <a:graphicData uri="http://schemas.openxmlformats.org/presentationml/2006/ole">
            <mc:AlternateContent xmlns:mc="http://schemas.openxmlformats.org/markup-compatibility/2006">
              <mc:Choice xmlns:v="urn:schemas-microsoft-com:vml" Requires="v">
                <p:oleObj name="Equation" r:id="rId12" imgW="748975" imgH="393529" progId="Equation.DSMT4">
                  <p:embed/>
                </p:oleObj>
              </mc:Choice>
              <mc:Fallback>
                <p:oleObj name="Equation" r:id="rId12" imgW="748975" imgH="393529" progId="Equation.DSMT4">
                  <p:embed/>
                  <p:pic>
                    <p:nvPicPr>
                      <p:cNvPr id="2054" name="Object 6">
                        <a:extLst>
                          <a:ext uri="{FF2B5EF4-FFF2-40B4-BE49-F238E27FC236}">
                            <a16:creationId xmlns:a16="http://schemas.microsoft.com/office/drawing/2014/main" id="{14344F66-AF36-4D86-8D80-382ADA65A1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7351" y="2276475"/>
                        <a:ext cx="1370013"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7">
            <a:extLst>
              <a:ext uri="{FF2B5EF4-FFF2-40B4-BE49-F238E27FC236}">
                <a16:creationId xmlns:a16="http://schemas.microsoft.com/office/drawing/2014/main" id="{3CAA85E5-9F8F-4137-B47A-96A2E0BA68A8}"/>
              </a:ext>
            </a:extLst>
          </p:cNvPr>
          <p:cNvGraphicFramePr>
            <a:graphicFrameLocks noChangeAspect="1"/>
          </p:cNvGraphicFramePr>
          <p:nvPr/>
        </p:nvGraphicFramePr>
        <p:xfrm>
          <a:off x="2338389" y="4824414"/>
          <a:ext cx="1812925" cy="935037"/>
        </p:xfrm>
        <a:graphic>
          <a:graphicData uri="http://schemas.openxmlformats.org/presentationml/2006/ole">
            <mc:AlternateContent xmlns:mc="http://schemas.openxmlformats.org/markup-compatibility/2006">
              <mc:Choice xmlns:v="urn:schemas-microsoft-com:vml" Requires="v">
                <p:oleObj name="Equation" r:id="rId14" imgW="761669" imgH="393529" progId="Equation.DSMT4">
                  <p:embed/>
                </p:oleObj>
              </mc:Choice>
              <mc:Fallback>
                <p:oleObj name="Equation" r:id="rId14" imgW="761669" imgH="393529" progId="Equation.DSMT4">
                  <p:embed/>
                  <p:pic>
                    <p:nvPicPr>
                      <p:cNvPr id="2055" name="Object 7">
                        <a:extLst>
                          <a:ext uri="{FF2B5EF4-FFF2-40B4-BE49-F238E27FC236}">
                            <a16:creationId xmlns:a16="http://schemas.microsoft.com/office/drawing/2014/main" id="{3CAA85E5-9F8F-4137-B47A-96A2E0BA68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8389" y="4824414"/>
                        <a:ext cx="1812925"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8">
            <a:extLst>
              <a:ext uri="{FF2B5EF4-FFF2-40B4-BE49-F238E27FC236}">
                <a16:creationId xmlns:a16="http://schemas.microsoft.com/office/drawing/2014/main" id="{D5DD475E-2AAE-4D10-A1EE-DB7D2844F762}"/>
              </a:ext>
            </a:extLst>
          </p:cNvPr>
          <p:cNvGraphicFramePr>
            <a:graphicFrameLocks noChangeAspect="1"/>
          </p:cNvGraphicFramePr>
          <p:nvPr/>
        </p:nvGraphicFramePr>
        <p:xfrm>
          <a:off x="2520950" y="5843589"/>
          <a:ext cx="1270000" cy="720725"/>
        </p:xfrm>
        <a:graphic>
          <a:graphicData uri="http://schemas.openxmlformats.org/presentationml/2006/ole">
            <mc:AlternateContent xmlns:mc="http://schemas.openxmlformats.org/markup-compatibility/2006">
              <mc:Choice xmlns:v="urn:schemas-microsoft-com:vml" Requires="v">
                <p:oleObj name="Equation" r:id="rId16" imgW="469696" imgH="266584" progId="Equation.DSMT4">
                  <p:embed/>
                </p:oleObj>
              </mc:Choice>
              <mc:Fallback>
                <p:oleObj name="Equation" r:id="rId16" imgW="469696" imgH="266584" progId="Equation.DSMT4">
                  <p:embed/>
                  <p:pic>
                    <p:nvPicPr>
                      <p:cNvPr id="2056" name="Object 8">
                        <a:extLst>
                          <a:ext uri="{FF2B5EF4-FFF2-40B4-BE49-F238E27FC236}">
                            <a16:creationId xmlns:a16="http://schemas.microsoft.com/office/drawing/2014/main" id="{D5DD475E-2AAE-4D10-A1EE-DB7D2844F76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20950" y="5843589"/>
                        <a:ext cx="12700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7" name="Object 9">
            <a:extLst>
              <a:ext uri="{FF2B5EF4-FFF2-40B4-BE49-F238E27FC236}">
                <a16:creationId xmlns:a16="http://schemas.microsoft.com/office/drawing/2014/main" id="{D9E00988-4666-4E0A-88D9-8C101069F1A0}"/>
              </a:ext>
            </a:extLst>
          </p:cNvPr>
          <p:cNvGraphicFramePr>
            <a:graphicFrameLocks noChangeAspect="1"/>
          </p:cNvGraphicFramePr>
          <p:nvPr/>
        </p:nvGraphicFramePr>
        <p:xfrm>
          <a:off x="6099176" y="1931988"/>
          <a:ext cx="1509713" cy="779462"/>
        </p:xfrm>
        <a:graphic>
          <a:graphicData uri="http://schemas.openxmlformats.org/presentationml/2006/ole">
            <mc:AlternateContent xmlns:mc="http://schemas.openxmlformats.org/markup-compatibility/2006">
              <mc:Choice xmlns:v="urn:schemas-microsoft-com:vml" Requires="v">
                <p:oleObj name="Equation" r:id="rId18" imgW="761669" imgH="393529" progId="Equation.DSMT4">
                  <p:embed/>
                </p:oleObj>
              </mc:Choice>
              <mc:Fallback>
                <p:oleObj name="Equation" r:id="rId18" imgW="761669" imgH="393529" progId="Equation.DSMT4">
                  <p:embed/>
                  <p:pic>
                    <p:nvPicPr>
                      <p:cNvPr id="2057" name="Object 9">
                        <a:extLst>
                          <a:ext uri="{FF2B5EF4-FFF2-40B4-BE49-F238E27FC236}">
                            <a16:creationId xmlns:a16="http://schemas.microsoft.com/office/drawing/2014/main" id="{D9E00988-4666-4E0A-88D9-8C101069F1A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9176" y="1931988"/>
                        <a:ext cx="1509713" cy="77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 name="Object 10">
            <a:extLst>
              <a:ext uri="{FF2B5EF4-FFF2-40B4-BE49-F238E27FC236}">
                <a16:creationId xmlns:a16="http://schemas.microsoft.com/office/drawing/2014/main" id="{B6720980-5140-4507-B6AB-E70C74517450}"/>
              </a:ext>
            </a:extLst>
          </p:cNvPr>
          <p:cNvGraphicFramePr>
            <a:graphicFrameLocks noChangeAspect="1"/>
          </p:cNvGraphicFramePr>
          <p:nvPr/>
        </p:nvGraphicFramePr>
        <p:xfrm>
          <a:off x="6108700" y="2870201"/>
          <a:ext cx="2617788" cy="779463"/>
        </p:xfrm>
        <a:graphic>
          <a:graphicData uri="http://schemas.openxmlformats.org/presentationml/2006/ole">
            <mc:AlternateContent xmlns:mc="http://schemas.openxmlformats.org/markup-compatibility/2006">
              <mc:Choice xmlns:v="urn:schemas-microsoft-com:vml" Requires="v">
                <p:oleObj name="Equation" r:id="rId20" imgW="1320227" imgH="393529" progId="Equation.DSMT4">
                  <p:embed/>
                </p:oleObj>
              </mc:Choice>
              <mc:Fallback>
                <p:oleObj name="Equation" r:id="rId20" imgW="1320227" imgH="393529" progId="Equation.DSMT4">
                  <p:embed/>
                  <p:pic>
                    <p:nvPicPr>
                      <p:cNvPr id="2058" name="Object 10">
                        <a:extLst>
                          <a:ext uri="{FF2B5EF4-FFF2-40B4-BE49-F238E27FC236}">
                            <a16:creationId xmlns:a16="http://schemas.microsoft.com/office/drawing/2014/main" id="{B6720980-5140-4507-B6AB-E70C7451745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08700" y="2870201"/>
                        <a:ext cx="2617788" cy="77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9" name="Object 11">
            <a:extLst>
              <a:ext uri="{FF2B5EF4-FFF2-40B4-BE49-F238E27FC236}">
                <a16:creationId xmlns:a16="http://schemas.microsoft.com/office/drawing/2014/main" id="{2A1B6FA1-9531-4DD1-8F8F-CD5A7A3B785B}"/>
              </a:ext>
            </a:extLst>
          </p:cNvPr>
          <p:cNvGraphicFramePr>
            <a:graphicFrameLocks noChangeAspect="1"/>
          </p:cNvGraphicFramePr>
          <p:nvPr/>
        </p:nvGraphicFramePr>
        <p:xfrm>
          <a:off x="6122988" y="3779839"/>
          <a:ext cx="2417762" cy="930275"/>
        </p:xfrm>
        <a:graphic>
          <a:graphicData uri="http://schemas.openxmlformats.org/presentationml/2006/ole">
            <mc:AlternateContent xmlns:mc="http://schemas.openxmlformats.org/markup-compatibility/2006">
              <mc:Choice xmlns:v="urn:schemas-microsoft-com:vml" Requires="v">
                <p:oleObj name="Equation" r:id="rId22" imgW="1219200" imgH="469900" progId="Equation.DSMT4">
                  <p:embed/>
                </p:oleObj>
              </mc:Choice>
              <mc:Fallback>
                <p:oleObj name="Equation" r:id="rId22" imgW="1219200" imgH="469900" progId="Equation.DSMT4">
                  <p:embed/>
                  <p:pic>
                    <p:nvPicPr>
                      <p:cNvPr id="2059" name="Object 11">
                        <a:extLst>
                          <a:ext uri="{FF2B5EF4-FFF2-40B4-BE49-F238E27FC236}">
                            <a16:creationId xmlns:a16="http://schemas.microsoft.com/office/drawing/2014/main" id="{2A1B6FA1-9531-4DD1-8F8F-CD5A7A3B785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22988" y="3779839"/>
                        <a:ext cx="2417762"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0" name="Object 12">
            <a:extLst>
              <a:ext uri="{FF2B5EF4-FFF2-40B4-BE49-F238E27FC236}">
                <a16:creationId xmlns:a16="http://schemas.microsoft.com/office/drawing/2014/main" id="{CCB25E19-3B23-4B40-B67F-97F190BE435A}"/>
              </a:ext>
            </a:extLst>
          </p:cNvPr>
          <p:cNvGraphicFramePr>
            <a:graphicFrameLocks noChangeAspect="1"/>
          </p:cNvGraphicFramePr>
          <p:nvPr/>
        </p:nvGraphicFramePr>
        <p:xfrm>
          <a:off x="6240464" y="5013326"/>
          <a:ext cx="2039937" cy="930275"/>
        </p:xfrm>
        <a:graphic>
          <a:graphicData uri="http://schemas.openxmlformats.org/presentationml/2006/ole">
            <mc:AlternateContent xmlns:mc="http://schemas.openxmlformats.org/markup-compatibility/2006">
              <mc:Choice xmlns:v="urn:schemas-microsoft-com:vml" Requires="v">
                <p:oleObj name="Equation" r:id="rId24" imgW="1028700" imgH="469900" progId="Equation.DSMT4">
                  <p:embed/>
                </p:oleObj>
              </mc:Choice>
              <mc:Fallback>
                <p:oleObj name="Equation" r:id="rId24" imgW="1028700" imgH="469900" progId="Equation.DSMT4">
                  <p:embed/>
                  <p:pic>
                    <p:nvPicPr>
                      <p:cNvPr id="2060" name="Object 12">
                        <a:extLst>
                          <a:ext uri="{FF2B5EF4-FFF2-40B4-BE49-F238E27FC236}">
                            <a16:creationId xmlns:a16="http://schemas.microsoft.com/office/drawing/2014/main" id="{CCB25E19-3B23-4B40-B67F-97F190BE435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0464" y="5013326"/>
                        <a:ext cx="203993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2" name="TextBox 14">
            <a:extLst>
              <a:ext uri="{FF2B5EF4-FFF2-40B4-BE49-F238E27FC236}">
                <a16:creationId xmlns:a16="http://schemas.microsoft.com/office/drawing/2014/main" id="{ACFF4718-CD70-437C-8184-066BC1140D8B}"/>
              </a:ext>
            </a:extLst>
          </p:cNvPr>
          <p:cNvSpPr txBox="1">
            <a:spLocks noChangeArrowheads="1"/>
          </p:cNvSpPr>
          <p:nvPr/>
        </p:nvSpPr>
        <p:spPr bwMode="auto">
          <a:xfrm>
            <a:off x="1919288" y="3779839"/>
            <a:ext cx="2824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rPr>
              <a:t>Using rule 1 from Ch 7.2</a:t>
            </a:r>
          </a:p>
        </p:txBody>
      </p:sp>
      <p:sp>
        <p:nvSpPr>
          <p:cNvPr id="2063" name="TextBox 15">
            <a:extLst>
              <a:ext uri="{FF2B5EF4-FFF2-40B4-BE49-F238E27FC236}">
                <a16:creationId xmlns:a16="http://schemas.microsoft.com/office/drawing/2014/main" id="{6148A1C1-5C42-47B0-9AA3-8DFB5F813D9F}"/>
              </a:ext>
            </a:extLst>
          </p:cNvPr>
          <p:cNvSpPr txBox="1">
            <a:spLocks noChangeArrowheads="1"/>
          </p:cNvSpPr>
          <p:nvPr/>
        </p:nvSpPr>
        <p:spPr bwMode="auto">
          <a:xfrm>
            <a:off x="1631951" y="1125539"/>
            <a:ext cx="38512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There is a direct relationship</a:t>
            </a:r>
          </a:p>
          <a:p>
            <a:pPr algn="ctr" eaLnBrk="1" hangingPunct="1">
              <a:spcBef>
                <a:spcPct val="0"/>
              </a:spcBef>
              <a:buClrTx/>
              <a:buSzTx/>
              <a:buFontTx/>
              <a:buNone/>
            </a:pPr>
            <a:r>
              <a:rPr lang="en-CA" altLang="en-US" sz="1800">
                <a:solidFill>
                  <a:srgbClr val="FF0000"/>
                </a:solidFill>
              </a:rPr>
              <a:t>between the random variable </a:t>
            </a:r>
            <a:br>
              <a:rPr lang="en-CA" altLang="en-US" sz="1800">
                <a:solidFill>
                  <a:srgbClr val="FF0000"/>
                </a:solidFill>
              </a:rPr>
            </a:br>
            <a:r>
              <a:rPr lang="en-CA" altLang="en-US" sz="1800">
                <a:solidFill>
                  <a:srgbClr val="FF0000"/>
                </a:solidFill>
              </a:rPr>
              <a:t>“X”  and sample proportion</a:t>
            </a:r>
          </a:p>
        </p:txBody>
      </p:sp>
      <p:graphicFrame>
        <p:nvGraphicFramePr>
          <p:cNvPr id="13328" name="Object 13">
            <a:extLst>
              <a:ext uri="{FF2B5EF4-FFF2-40B4-BE49-F238E27FC236}">
                <a16:creationId xmlns:a16="http://schemas.microsoft.com/office/drawing/2014/main" id="{BDDF0DD4-5DEF-49CD-8B24-342F8DC07441}"/>
              </a:ext>
            </a:extLst>
          </p:cNvPr>
          <p:cNvGraphicFramePr>
            <a:graphicFrameLocks noChangeAspect="1"/>
          </p:cNvGraphicFramePr>
          <p:nvPr>
            <p:extLst>
              <p:ext uri="{D42A27DB-BD31-4B8C-83A1-F6EECF244321}">
                <p14:modId xmlns:p14="http://schemas.microsoft.com/office/powerpoint/2010/main" val="616623932"/>
              </p:ext>
            </p:extLst>
          </p:nvPr>
        </p:nvGraphicFramePr>
        <p:xfrm>
          <a:off x="9495563" y="333375"/>
          <a:ext cx="330200" cy="482600"/>
        </p:xfrm>
        <a:graphic>
          <a:graphicData uri="http://schemas.openxmlformats.org/presentationml/2006/ole">
            <mc:AlternateContent xmlns:mc="http://schemas.openxmlformats.org/markup-compatibility/2006">
              <mc:Choice xmlns:v="urn:schemas-microsoft-com:vml" Requires="v">
                <p:oleObj name="Equation" r:id="rId26" imgW="152268" imgH="253780" progId="Equation.DSMT4">
                  <p:embed/>
                </p:oleObj>
              </mc:Choice>
              <mc:Fallback>
                <p:oleObj name="Equation" r:id="rId26" imgW="152268" imgH="253780" progId="Equation.DSMT4">
                  <p:embed/>
                  <p:pic>
                    <p:nvPicPr>
                      <p:cNvPr id="13328" name="Object 13">
                        <a:extLst>
                          <a:ext uri="{FF2B5EF4-FFF2-40B4-BE49-F238E27FC236}">
                            <a16:creationId xmlns:a16="http://schemas.microsoft.com/office/drawing/2014/main" id="{BDDF0DD4-5DEF-49CD-8B24-342F8DC0744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495563" y="333375"/>
                        <a:ext cx="3302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4">
            <a:extLst>
              <a:ext uri="{FF2B5EF4-FFF2-40B4-BE49-F238E27FC236}">
                <a16:creationId xmlns:a16="http://schemas.microsoft.com/office/drawing/2014/main" id="{87B998CA-7AB5-4A6B-A778-0CE559AFDFDE}"/>
              </a:ext>
            </a:extLst>
          </p:cNvPr>
          <p:cNvGraphicFramePr>
            <a:graphicFrameLocks noChangeAspect="1"/>
          </p:cNvGraphicFramePr>
          <p:nvPr/>
        </p:nvGraphicFramePr>
        <p:xfrm>
          <a:off x="1703388" y="4221164"/>
          <a:ext cx="1987550" cy="503237"/>
        </p:xfrm>
        <a:graphic>
          <a:graphicData uri="http://schemas.openxmlformats.org/presentationml/2006/ole">
            <mc:AlternateContent xmlns:mc="http://schemas.openxmlformats.org/markup-compatibility/2006">
              <mc:Choice xmlns:v="urn:schemas-microsoft-com:vml" Requires="v">
                <p:oleObj name="Equation" r:id="rId28" imgW="1002865" imgH="253890" progId="Equation.DSMT4">
                  <p:embed/>
                </p:oleObj>
              </mc:Choice>
              <mc:Fallback>
                <p:oleObj name="Equation" r:id="rId28" imgW="1002865" imgH="253890" progId="Equation.DSMT4">
                  <p:embed/>
                  <p:pic>
                    <p:nvPicPr>
                      <p:cNvPr id="17" name="Object 14">
                        <a:extLst>
                          <a:ext uri="{FF2B5EF4-FFF2-40B4-BE49-F238E27FC236}">
                            <a16:creationId xmlns:a16="http://schemas.microsoft.com/office/drawing/2014/main" id="{87B998CA-7AB5-4A6B-A778-0CE559AFDFD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03388" y="4221164"/>
                        <a:ext cx="19875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5">
            <a:extLst>
              <a:ext uri="{FF2B5EF4-FFF2-40B4-BE49-F238E27FC236}">
                <a16:creationId xmlns:a16="http://schemas.microsoft.com/office/drawing/2014/main" id="{7B4C3637-0B4B-446E-AE7A-527A7F554216}"/>
              </a:ext>
            </a:extLst>
          </p:cNvPr>
          <p:cNvGraphicFramePr>
            <a:graphicFrameLocks noChangeAspect="1"/>
          </p:cNvGraphicFramePr>
          <p:nvPr/>
        </p:nvGraphicFramePr>
        <p:xfrm>
          <a:off x="6065838" y="930275"/>
          <a:ext cx="1358900" cy="477838"/>
        </p:xfrm>
        <a:graphic>
          <a:graphicData uri="http://schemas.openxmlformats.org/presentationml/2006/ole">
            <mc:AlternateContent xmlns:mc="http://schemas.openxmlformats.org/markup-compatibility/2006">
              <mc:Choice xmlns:v="urn:schemas-microsoft-com:vml" Requires="v">
                <p:oleObj name="Equation" r:id="rId30" imgW="685800" imgH="241300" progId="Equation.DSMT4">
                  <p:embed/>
                </p:oleObj>
              </mc:Choice>
              <mc:Fallback>
                <p:oleObj name="Equation" r:id="rId30" imgW="685800" imgH="241300" progId="Equation.DSMT4">
                  <p:embed/>
                  <p:pic>
                    <p:nvPicPr>
                      <p:cNvPr id="19" name="Object 15">
                        <a:extLst>
                          <a:ext uri="{FF2B5EF4-FFF2-40B4-BE49-F238E27FC236}">
                            <a16:creationId xmlns:a16="http://schemas.microsoft.com/office/drawing/2014/main" id="{7B4C3637-0B4B-446E-AE7A-527A7F55421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65838" y="930275"/>
                        <a:ext cx="13589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6">
            <a:extLst>
              <a:ext uri="{FF2B5EF4-FFF2-40B4-BE49-F238E27FC236}">
                <a16:creationId xmlns:a16="http://schemas.microsoft.com/office/drawing/2014/main" id="{BD782AF2-AA3D-40F9-9D5D-A5B14665A16B}"/>
              </a:ext>
            </a:extLst>
          </p:cNvPr>
          <p:cNvGraphicFramePr>
            <a:graphicFrameLocks noChangeAspect="1"/>
          </p:cNvGraphicFramePr>
          <p:nvPr/>
        </p:nvGraphicFramePr>
        <p:xfrm>
          <a:off x="6078539" y="1414464"/>
          <a:ext cx="1233487" cy="477837"/>
        </p:xfrm>
        <a:graphic>
          <a:graphicData uri="http://schemas.openxmlformats.org/presentationml/2006/ole">
            <mc:AlternateContent xmlns:mc="http://schemas.openxmlformats.org/markup-compatibility/2006">
              <mc:Choice xmlns:v="urn:schemas-microsoft-com:vml" Requires="v">
                <p:oleObj name="Equation" r:id="rId32" imgW="622030" imgH="241195" progId="Equation.DSMT4">
                  <p:embed/>
                </p:oleObj>
              </mc:Choice>
              <mc:Fallback>
                <p:oleObj name="Equation" r:id="rId32" imgW="622030" imgH="241195" progId="Equation.DSMT4">
                  <p:embed/>
                  <p:pic>
                    <p:nvPicPr>
                      <p:cNvPr id="20" name="Object 16">
                        <a:extLst>
                          <a:ext uri="{FF2B5EF4-FFF2-40B4-BE49-F238E27FC236}">
                            <a16:creationId xmlns:a16="http://schemas.microsoft.com/office/drawing/2014/main" id="{BD782AF2-AA3D-40F9-9D5D-A5B14665A16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78539" y="1414464"/>
                        <a:ext cx="1233487"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7">
            <a:extLst>
              <a:ext uri="{FF2B5EF4-FFF2-40B4-BE49-F238E27FC236}">
                <a16:creationId xmlns:a16="http://schemas.microsoft.com/office/drawing/2014/main" id="{6EB84456-7BC9-4A23-975A-062E0F6A6B5A}"/>
              </a:ext>
            </a:extLst>
          </p:cNvPr>
          <p:cNvGraphicFramePr>
            <a:graphicFrameLocks noChangeAspect="1"/>
          </p:cNvGraphicFramePr>
          <p:nvPr/>
        </p:nvGraphicFramePr>
        <p:xfrm>
          <a:off x="2135188" y="3213100"/>
          <a:ext cx="696912" cy="325438"/>
        </p:xfrm>
        <a:graphic>
          <a:graphicData uri="http://schemas.openxmlformats.org/presentationml/2006/ole">
            <mc:AlternateContent xmlns:mc="http://schemas.openxmlformats.org/markup-compatibility/2006">
              <mc:Choice xmlns:v="urn:schemas-microsoft-com:vml" Requires="v">
                <p:oleObj name="Equation" r:id="rId34" imgW="380670" imgH="177646" progId="Equation.DSMT4">
                  <p:embed/>
                </p:oleObj>
              </mc:Choice>
              <mc:Fallback>
                <p:oleObj name="Equation" r:id="rId34" imgW="380670" imgH="177646" progId="Equation.DSMT4">
                  <p:embed/>
                  <p:pic>
                    <p:nvPicPr>
                      <p:cNvPr id="21" name="Object 17">
                        <a:extLst>
                          <a:ext uri="{FF2B5EF4-FFF2-40B4-BE49-F238E27FC236}">
                            <a16:creationId xmlns:a16="http://schemas.microsoft.com/office/drawing/2014/main" id="{6EB84456-7BC9-4A23-975A-062E0F6A6B5A}"/>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35188" y="3213100"/>
                        <a:ext cx="696912"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8">
            <a:extLst>
              <a:ext uri="{FF2B5EF4-FFF2-40B4-BE49-F238E27FC236}">
                <a16:creationId xmlns:a16="http://schemas.microsoft.com/office/drawing/2014/main" id="{FC1D08C9-C3C0-40E3-9DA3-0B63F894BA54}"/>
              </a:ext>
            </a:extLst>
          </p:cNvPr>
          <p:cNvGraphicFramePr>
            <a:graphicFrameLocks noChangeAspect="1"/>
          </p:cNvGraphicFramePr>
          <p:nvPr/>
        </p:nvGraphicFramePr>
        <p:xfrm>
          <a:off x="3000375" y="2997201"/>
          <a:ext cx="742950" cy="720725"/>
        </p:xfrm>
        <a:graphic>
          <a:graphicData uri="http://schemas.openxmlformats.org/presentationml/2006/ole">
            <mc:AlternateContent xmlns:mc="http://schemas.openxmlformats.org/markup-compatibility/2006">
              <mc:Choice xmlns:v="urn:schemas-microsoft-com:vml" Requires="v">
                <p:oleObj name="Equation" r:id="rId36" imgW="406048" imgH="393359" progId="Equation.DSMT4">
                  <p:embed/>
                </p:oleObj>
              </mc:Choice>
              <mc:Fallback>
                <p:oleObj name="Equation" r:id="rId36" imgW="406048" imgH="393359" progId="Equation.DSMT4">
                  <p:embed/>
                  <p:pic>
                    <p:nvPicPr>
                      <p:cNvPr id="22" name="Object 18">
                        <a:extLst>
                          <a:ext uri="{FF2B5EF4-FFF2-40B4-BE49-F238E27FC236}">
                            <a16:creationId xmlns:a16="http://schemas.microsoft.com/office/drawing/2014/main" id="{FC1D08C9-C3C0-40E3-9DA3-0B63F894BA5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000375" y="2997201"/>
                        <a:ext cx="742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Rectangle 22">
            <a:extLst>
              <a:ext uri="{FF2B5EF4-FFF2-40B4-BE49-F238E27FC236}">
                <a16:creationId xmlns:a16="http://schemas.microsoft.com/office/drawing/2014/main" id="{8C985451-6851-468E-8538-DFCD1E5B3A79}"/>
              </a:ext>
            </a:extLst>
          </p:cNvPr>
          <p:cNvSpPr/>
          <p:nvPr/>
        </p:nvSpPr>
        <p:spPr>
          <a:xfrm>
            <a:off x="2378075" y="5843588"/>
            <a:ext cx="1511300" cy="792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4" name="Rectangle 23">
            <a:extLst>
              <a:ext uri="{FF2B5EF4-FFF2-40B4-BE49-F238E27FC236}">
                <a16:creationId xmlns:a16="http://schemas.microsoft.com/office/drawing/2014/main" id="{65653213-24A8-47C4-B727-E8FDB7C581BA}"/>
              </a:ext>
            </a:extLst>
          </p:cNvPr>
          <p:cNvSpPr/>
          <p:nvPr/>
        </p:nvSpPr>
        <p:spPr>
          <a:xfrm>
            <a:off x="6096001" y="4941889"/>
            <a:ext cx="2303463" cy="1150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 name="TextBox 14">
            <a:extLst>
              <a:ext uri="{FF2B5EF4-FFF2-40B4-BE49-F238E27FC236}">
                <a16:creationId xmlns:a16="http://schemas.microsoft.com/office/drawing/2014/main" id="{08617D34-3FE1-4812-A3E3-825B5A0EDF86}"/>
              </a:ext>
            </a:extLst>
          </p:cNvPr>
          <p:cNvSpPr txBox="1">
            <a:spLocks noChangeArrowheads="1"/>
          </p:cNvSpPr>
          <p:nvPr/>
        </p:nvSpPr>
        <p:spPr bwMode="auto">
          <a:xfrm>
            <a:off x="1722439" y="1444625"/>
            <a:ext cx="3856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a:solidFill>
                  <a:srgbClr val="FF0000"/>
                </a:solidFill>
              </a:rPr>
              <a:t>The mean of the sample </a:t>
            </a:r>
          </a:p>
          <a:p>
            <a:pPr eaLnBrk="1" hangingPunct="1">
              <a:spcBef>
                <a:spcPct val="0"/>
              </a:spcBef>
              <a:buClrTx/>
              <a:buSzTx/>
              <a:buFontTx/>
              <a:buNone/>
            </a:pPr>
            <a:r>
              <a:rPr lang="en-CA" altLang="en-US">
                <a:solidFill>
                  <a:srgbClr val="FF0000"/>
                </a:solidFill>
              </a:rPr>
              <a:t>proportion is equal to the </a:t>
            </a:r>
            <a:br>
              <a:rPr lang="en-CA" altLang="en-US">
                <a:solidFill>
                  <a:srgbClr val="FF0000"/>
                </a:solidFill>
              </a:rPr>
            </a:br>
            <a:r>
              <a:rPr lang="en-CA" altLang="en-US">
                <a:solidFill>
                  <a:srgbClr val="FF0000"/>
                </a:solidFill>
              </a:rPr>
              <a:t>population proportion!!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blinds(horizontal)">
                                      <p:cBhvr>
                                        <p:cTn id="7" dur="500"/>
                                        <p:tgtEl>
                                          <p:spTgt spid="2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linds(horizontal)">
                                      <p:cBhvr>
                                        <p:cTn id="12" dur="500"/>
                                        <p:tgtEl>
                                          <p:spTgt spid="2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blinds(horizontal)">
                                      <p:cBhvr>
                                        <p:cTn id="17" dur="500"/>
                                        <p:tgtEl>
                                          <p:spTgt spid="2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62"/>
                                        </p:tgtEl>
                                        <p:attrNameLst>
                                          <p:attrName>style.visibility</p:attrName>
                                        </p:attrNameLst>
                                      </p:cBhvr>
                                      <p:to>
                                        <p:strVal val="visible"/>
                                      </p:to>
                                    </p:set>
                                    <p:animEffect transition="in" filter="blinds(horizontal)">
                                      <p:cBhvr>
                                        <p:cTn id="32" dur="500"/>
                                        <p:tgtEl>
                                          <p:spTgt spid="20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blinds(horizontal)">
                                      <p:cBhvr>
                                        <p:cTn id="42" dur="500"/>
                                        <p:tgtEl>
                                          <p:spTgt spid="205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blinds(horizontal)">
                                      <p:cBhvr>
                                        <p:cTn id="47" dur="500"/>
                                        <p:tgtEl>
                                          <p:spTgt spid="205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055"/>
                                        </p:tgtEl>
                                        <p:attrNameLst>
                                          <p:attrName>style.visibility</p:attrName>
                                        </p:attrNameLst>
                                      </p:cBhvr>
                                      <p:to>
                                        <p:strVal val="visible"/>
                                      </p:to>
                                    </p:set>
                                    <p:animEffect transition="in" filter="blinds(horizontal)">
                                      <p:cBhvr>
                                        <p:cTn id="52" dur="500"/>
                                        <p:tgtEl>
                                          <p:spTgt spid="2055"/>
                                        </p:tgtEl>
                                      </p:cBhvr>
                                    </p:animEffect>
                                  </p:childTnLst>
                                </p:cTn>
                              </p:par>
                              <p:par>
                                <p:cTn id="53" presetID="10" presetClass="exit" presetSubtype="0" fill="hold" nodeType="withEffect">
                                  <p:stCondLst>
                                    <p:cond delay="0"/>
                                  </p:stCondLst>
                                  <p:childTnLst>
                                    <p:animEffect transition="out" filter="fade">
                                      <p:cBhvr>
                                        <p:cTn id="54" dur="2000"/>
                                        <p:tgtEl>
                                          <p:spTgt spid="2052"/>
                                        </p:tgtEl>
                                      </p:cBhvr>
                                    </p:animEffect>
                                    <p:set>
                                      <p:cBhvr>
                                        <p:cTn id="55" dur="1" fill="hold">
                                          <p:stCondLst>
                                            <p:cond delay="1999"/>
                                          </p:stCondLst>
                                        </p:cTn>
                                        <p:tgtEl>
                                          <p:spTgt spid="205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2056"/>
                                        </p:tgtEl>
                                        <p:attrNameLst>
                                          <p:attrName>style.visibility</p:attrName>
                                        </p:attrNameLst>
                                      </p:cBhvr>
                                      <p:to>
                                        <p:strVal val="visible"/>
                                      </p:to>
                                    </p:set>
                                    <p:animEffect transition="in" filter="blinds(horizontal)">
                                      <p:cBhvr>
                                        <p:cTn id="60" dur="500"/>
                                        <p:tgtEl>
                                          <p:spTgt spid="205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nodeType="clickEffect">
                                  <p:stCondLst>
                                    <p:cond delay="0"/>
                                  </p:stCondLst>
                                  <p:childTnLst>
                                    <p:animEffect transition="out" filter="fade">
                                      <p:cBhvr>
                                        <p:cTn id="69" dur="2000"/>
                                        <p:tgtEl>
                                          <p:spTgt spid="2053"/>
                                        </p:tgtEl>
                                      </p:cBhvr>
                                    </p:animEffect>
                                    <p:set>
                                      <p:cBhvr>
                                        <p:cTn id="70" dur="1" fill="hold">
                                          <p:stCondLst>
                                            <p:cond delay="1999"/>
                                          </p:stCondLst>
                                        </p:cTn>
                                        <p:tgtEl>
                                          <p:spTgt spid="205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2054"/>
                                        </p:tgtEl>
                                      </p:cBhvr>
                                    </p:animEffect>
                                    <p:set>
                                      <p:cBhvr>
                                        <p:cTn id="73" dur="1" fill="hold">
                                          <p:stCondLst>
                                            <p:cond delay="1999"/>
                                          </p:stCondLst>
                                        </p:cTn>
                                        <p:tgtEl>
                                          <p:spTgt spid="205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21"/>
                                        </p:tgtEl>
                                      </p:cBhvr>
                                    </p:animEffect>
                                    <p:set>
                                      <p:cBhvr>
                                        <p:cTn id="76" dur="1" fill="hold">
                                          <p:stCondLst>
                                            <p:cond delay="1999"/>
                                          </p:stCondLst>
                                        </p:cTn>
                                        <p:tgtEl>
                                          <p:spTgt spid="2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22"/>
                                        </p:tgtEl>
                                      </p:cBhvr>
                                    </p:animEffect>
                                    <p:set>
                                      <p:cBhvr>
                                        <p:cTn id="79" dur="1" fill="hold">
                                          <p:stCondLst>
                                            <p:cond delay="1999"/>
                                          </p:stCondLst>
                                        </p:cTn>
                                        <p:tgtEl>
                                          <p:spTgt spid="2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2063"/>
                                        </p:tgtEl>
                                      </p:cBhvr>
                                    </p:animEffect>
                                    <p:set>
                                      <p:cBhvr>
                                        <p:cTn id="82" dur="1" fill="hold">
                                          <p:stCondLst>
                                            <p:cond delay="1999"/>
                                          </p:stCondLst>
                                        </p:cTn>
                                        <p:tgtEl>
                                          <p:spTgt spid="2063"/>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linds(horizontal)">
                                      <p:cBhvr>
                                        <p:cTn id="92" dur="500"/>
                                        <p:tgtEl>
                                          <p:spTgt spid="1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linds(horizontal)">
                                      <p:cBhvr>
                                        <p:cTn id="97" dur="500"/>
                                        <p:tgtEl>
                                          <p:spTgt spid="2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2057"/>
                                        </p:tgtEl>
                                        <p:attrNameLst>
                                          <p:attrName>style.visibility</p:attrName>
                                        </p:attrNameLst>
                                      </p:cBhvr>
                                      <p:to>
                                        <p:strVal val="visible"/>
                                      </p:to>
                                    </p:set>
                                    <p:animEffect transition="in" filter="blinds(horizontal)">
                                      <p:cBhvr>
                                        <p:cTn id="102" dur="500"/>
                                        <p:tgtEl>
                                          <p:spTgt spid="205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2051"/>
                                        </p:tgtEl>
                                        <p:attrNameLst>
                                          <p:attrName>style.visibility</p:attrName>
                                        </p:attrNameLst>
                                      </p:cBhvr>
                                      <p:to>
                                        <p:strVal val="visible"/>
                                      </p:to>
                                    </p:set>
                                    <p:animEffect transition="in" filter="blinds(horizontal)">
                                      <p:cBhvr>
                                        <p:cTn id="107" dur="500"/>
                                        <p:tgtEl>
                                          <p:spTgt spid="205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2058"/>
                                        </p:tgtEl>
                                        <p:attrNameLst>
                                          <p:attrName>style.visibility</p:attrName>
                                        </p:attrNameLst>
                                      </p:cBhvr>
                                      <p:to>
                                        <p:strVal val="visible"/>
                                      </p:to>
                                    </p:set>
                                    <p:animEffect transition="in" filter="blinds(horizontal)">
                                      <p:cBhvr>
                                        <p:cTn id="112" dur="500"/>
                                        <p:tgtEl>
                                          <p:spTgt spid="205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blinds(horizontal)">
                                      <p:cBhvr>
                                        <p:cTn id="117" dur="500"/>
                                        <p:tgtEl>
                                          <p:spTgt spid="205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2060"/>
                                        </p:tgtEl>
                                        <p:attrNameLst>
                                          <p:attrName>style.visibility</p:attrName>
                                        </p:attrNameLst>
                                      </p:cBhvr>
                                      <p:to>
                                        <p:strVal val="visible"/>
                                      </p:to>
                                    </p:set>
                                    <p:animEffect transition="in" filter="blinds(horizontal)">
                                      <p:cBhvr>
                                        <p:cTn id="122" dur="500"/>
                                        <p:tgtEl>
                                          <p:spTgt spid="206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blinds(horizontal)">
                                      <p:cBhvr>
                                        <p:cTn id="1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P spid="2063" grpId="0"/>
      <p:bldP spid="2063" grpId="1"/>
      <p:bldP spid="23" grpId="0" animBg="1"/>
      <p:bldP spid="2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BA8B-40A6-8CC2-1FA4-A9EF837A14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64D04B-5C60-F5F2-F772-3743BC0604AD}"/>
              </a:ext>
            </a:extLst>
          </p:cNvPr>
          <p:cNvSpPr>
            <a:spLocks noGrp="1"/>
          </p:cNvSpPr>
          <p:nvPr>
            <p:ph sz="quarter" idx="1"/>
          </p:nvPr>
        </p:nvSpPr>
        <p:spPr>
          <a:xfrm>
            <a:off x="609600" y="1600200"/>
            <a:ext cx="9956800" cy="4873752"/>
          </a:xfrm>
        </p:spPr>
        <p:txBody>
          <a:bodyPr/>
          <a:lstStyle/>
          <a:p>
            <a:pPr marL="0" indent="0">
              <a:buNone/>
            </a:pPr>
            <a:r>
              <a:rPr lang="en-US" dirty="0"/>
              <a:t>244    333    463    345    218  </a:t>
            </a:r>
          </a:p>
          <a:p>
            <a:pPr marL="0" indent="0">
              <a:buNone/>
            </a:pPr>
            <a:r>
              <a:rPr lang="en-US" dirty="0"/>
              <a:t>474    256    381     93     184  </a:t>
            </a:r>
          </a:p>
          <a:p>
            <a:pPr marL="0" indent="0">
              <a:buNone/>
            </a:pPr>
            <a:r>
              <a:rPr lang="en-US" dirty="0"/>
              <a:t>351    388    460     483   166</a:t>
            </a:r>
          </a:p>
          <a:p>
            <a:pPr marL="0" indent="0">
              <a:buNone/>
            </a:pPr>
            <a:r>
              <a:rPr lang="en-US" dirty="0"/>
              <a:t>183    65      379     134   119</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EB0F421-7C1E-210E-CE37-F64B2408D541}"/>
              </a:ext>
            </a:extLst>
          </p:cNvPr>
          <p:cNvPicPr>
            <a:picLocks noChangeAspect="1"/>
          </p:cNvPicPr>
          <p:nvPr/>
        </p:nvPicPr>
        <p:blipFill>
          <a:blip r:embed="rId4"/>
          <a:stretch>
            <a:fillRect/>
          </a:stretch>
        </p:blipFill>
        <p:spPr>
          <a:xfrm>
            <a:off x="609600" y="5521326"/>
            <a:ext cx="3010320" cy="847843"/>
          </a:xfrm>
          <a:prstGeom prst="rect">
            <a:avLst/>
          </a:prstGeom>
        </p:spPr>
      </p:pic>
      <p:sp>
        <p:nvSpPr>
          <p:cNvPr id="7" name="Rectangle 6">
            <a:extLst>
              <a:ext uri="{FF2B5EF4-FFF2-40B4-BE49-F238E27FC236}">
                <a16:creationId xmlns:a16="http://schemas.microsoft.com/office/drawing/2014/main" id="{5D0F6355-E196-4C65-DFAC-3BD951222196}"/>
              </a:ext>
            </a:extLst>
          </p:cNvPr>
          <p:cNvSpPr/>
          <p:nvPr/>
        </p:nvSpPr>
        <p:spPr>
          <a:xfrm>
            <a:off x="304800" y="5257800"/>
            <a:ext cx="3814354" cy="1325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56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BA8B-40A6-8CC2-1FA4-A9EF837A14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64D04B-5C60-F5F2-F772-3743BC0604AD}"/>
              </a:ext>
            </a:extLst>
          </p:cNvPr>
          <p:cNvSpPr>
            <a:spLocks noGrp="1"/>
          </p:cNvSpPr>
          <p:nvPr>
            <p:ph sz="quarter" idx="1"/>
          </p:nvPr>
        </p:nvSpPr>
        <p:spPr>
          <a:xfrm>
            <a:off x="609600" y="1600200"/>
            <a:ext cx="9956800" cy="4873752"/>
          </a:xfrm>
        </p:spPr>
        <p:txBody>
          <a:bodyPr/>
          <a:lstStyle/>
          <a:p>
            <a:pPr marL="0" indent="0">
              <a:buNone/>
            </a:pPr>
            <a:r>
              <a:rPr lang="en-US" dirty="0"/>
              <a:t>226    531    688    199    74  </a:t>
            </a:r>
          </a:p>
          <a:p>
            <a:pPr marL="0" indent="0">
              <a:buNone/>
            </a:pPr>
            <a:r>
              <a:rPr lang="en-US" dirty="0"/>
              <a:t>371    226    103     156    189  </a:t>
            </a:r>
          </a:p>
          <a:p>
            <a:pPr marL="0" indent="0">
              <a:buNone/>
            </a:pPr>
            <a:r>
              <a:rPr lang="en-US" dirty="0"/>
              <a:t>545    301    490     348   64</a:t>
            </a:r>
          </a:p>
          <a:p>
            <a:pPr marL="0" indent="0">
              <a:buNone/>
            </a:pPr>
            <a:r>
              <a:rPr lang="en-US" dirty="0"/>
              <a:t>220    291    729     617   296</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D5C35888-899A-6C08-9EE5-C038C5D499E4}"/>
              </a:ext>
            </a:extLst>
          </p:cNvPr>
          <p:cNvPicPr>
            <a:picLocks noChangeAspect="1"/>
          </p:cNvPicPr>
          <p:nvPr/>
        </p:nvPicPr>
        <p:blipFill>
          <a:blip r:embed="rId4"/>
          <a:stretch>
            <a:fillRect/>
          </a:stretch>
        </p:blipFill>
        <p:spPr>
          <a:xfrm>
            <a:off x="471468" y="5826162"/>
            <a:ext cx="3286584" cy="647790"/>
          </a:xfrm>
          <a:prstGeom prst="rect">
            <a:avLst/>
          </a:prstGeom>
        </p:spPr>
      </p:pic>
      <p:sp>
        <p:nvSpPr>
          <p:cNvPr id="8" name="Rectangle 7">
            <a:extLst>
              <a:ext uri="{FF2B5EF4-FFF2-40B4-BE49-F238E27FC236}">
                <a16:creationId xmlns:a16="http://schemas.microsoft.com/office/drawing/2014/main" id="{FCEB3DDE-7024-1264-5801-23B18075AA49}"/>
              </a:ext>
            </a:extLst>
          </p:cNvPr>
          <p:cNvSpPr/>
          <p:nvPr/>
        </p:nvSpPr>
        <p:spPr>
          <a:xfrm>
            <a:off x="207583" y="5257800"/>
            <a:ext cx="3814354" cy="1325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9203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EC21-EDC6-4999-B036-2D587CCC6619}"/>
              </a:ext>
            </a:extLst>
          </p:cNvPr>
          <p:cNvSpPr>
            <a:spLocks noGrp="1"/>
          </p:cNvSpPr>
          <p:nvPr>
            <p:ph type="title"/>
          </p:nvPr>
        </p:nvSpPr>
        <p:spPr>
          <a:xfrm>
            <a:off x="609600" y="274638"/>
            <a:ext cx="9956800" cy="517842"/>
          </a:xfrm>
        </p:spPr>
        <p:txBody>
          <a:bodyPr>
            <a:normAutofit fontScale="90000"/>
          </a:bodyPr>
          <a:lstStyle/>
          <a:p>
            <a:r>
              <a:rPr lang="en-US" dirty="0"/>
              <a:t>Random Normal Distribution: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8D53DB-9057-45A4-B6B9-BB3C17545C91}"/>
                  </a:ext>
                </a:extLst>
              </p:cNvPr>
              <p:cNvSpPr>
                <a:spLocks noGrp="1"/>
              </p:cNvSpPr>
              <p:nvPr>
                <p:ph sz="quarter" idx="1"/>
              </p:nvPr>
            </p:nvSpPr>
            <p:spPr>
              <a:xfrm>
                <a:off x="91440" y="848360"/>
                <a:ext cx="11633200" cy="878840"/>
              </a:xfrm>
            </p:spPr>
            <p:txBody>
              <a:bodyPr/>
              <a:lstStyle/>
              <a:p>
                <a:r>
                  <a:rPr lang="en-US" dirty="0"/>
                  <a:t>If we want to select a random sample of size “n” from a population with a mean of </a:t>
                </a:r>
                <a:r>
                  <a:rPr lang="el-GR" dirty="0"/>
                  <a:t>μ</a:t>
                </a:r>
                <a:r>
                  <a:rPr lang="en-US" dirty="0"/>
                  <a:t> and standard deviation of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we can use the random Normal generator:  	</a:t>
                </a:r>
              </a:p>
            </p:txBody>
          </p:sp>
        </mc:Choice>
        <mc:Fallback xmlns="">
          <p:sp>
            <p:nvSpPr>
              <p:cNvPr id="3" name="Content Placeholder 2">
                <a:extLst>
                  <a:ext uri="{FF2B5EF4-FFF2-40B4-BE49-F238E27FC236}">
                    <a16:creationId xmlns:a16="http://schemas.microsoft.com/office/drawing/2014/main" id="{7A8D53DB-9057-45A4-B6B9-BB3C17545C91}"/>
                  </a:ext>
                </a:extLst>
              </p:cNvPr>
              <p:cNvSpPr>
                <a:spLocks noGrp="1" noRot="1" noChangeAspect="1" noMove="1" noResize="1" noEditPoints="1" noAdjustHandles="1" noChangeArrowheads="1" noChangeShapeType="1" noTextEdit="1"/>
              </p:cNvSpPr>
              <p:nvPr>
                <p:ph sz="quarter" idx="1"/>
              </p:nvPr>
            </p:nvSpPr>
            <p:spPr>
              <a:xfrm>
                <a:off x="91440" y="848360"/>
                <a:ext cx="11633200" cy="878840"/>
              </a:xfrm>
              <a:blipFill>
                <a:blip r:embed="rId4"/>
                <a:stretch>
                  <a:fillRect l="-210" t="-5556" r="-1205" b="-9722"/>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7F66B074-73AE-414A-8DE8-F9ACB27C5890}"/>
              </a:ext>
            </a:extLst>
          </p:cNvPr>
          <p:cNvGraphicFramePr>
            <a:graphicFrameLocks noChangeAspect="1"/>
          </p:cNvGraphicFramePr>
          <p:nvPr>
            <p:extLst>
              <p:ext uri="{D42A27DB-BD31-4B8C-83A1-F6EECF244321}">
                <p14:modId xmlns:p14="http://schemas.microsoft.com/office/powerpoint/2010/main" val="1602911872"/>
              </p:ext>
            </p:extLst>
          </p:nvPr>
        </p:nvGraphicFramePr>
        <p:xfrm>
          <a:off x="6045200" y="195792"/>
          <a:ext cx="3637280" cy="757766"/>
        </p:xfrm>
        <a:graphic>
          <a:graphicData uri="http://schemas.openxmlformats.org/presentationml/2006/ole">
            <mc:AlternateContent xmlns:mc="http://schemas.openxmlformats.org/markup-compatibility/2006">
              <mc:Choice xmlns:v="urn:schemas-microsoft-com:vml" Requires="v">
                <p:oleObj name="Equation" r:id="rId5" imgW="1218960" imgH="253800" progId="Equation.DSMT4">
                  <p:embed/>
                </p:oleObj>
              </mc:Choice>
              <mc:Fallback>
                <p:oleObj name="Equation" r:id="rId5" imgW="1218960" imgH="253800" progId="Equation.DSMT4">
                  <p:embed/>
                  <p:pic>
                    <p:nvPicPr>
                      <p:cNvPr id="5" name="Object 4">
                        <a:extLst>
                          <a:ext uri="{FF2B5EF4-FFF2-40B4-BE49-F238E27FC236}">
                            <a16:creationId xmlns:a16="http://schemas.microsoft.com/office/drawing/2014/main" id="{7F66B074-73AE-414A-8DE8-F9ACB27C5890}"/>
                          </a:ext>
                        </a:extLst>
                      </p:cNvPr>
                      <p:cNvPicPr/>
                      <p:nvPr/>
                    </p:nvPicPr>
                    <p:blipFill>
                      <a:blip r:embed="rId6"/>
                      <a:stretch>
                        <a:fillRect/>
                      </a:stretch>
                    </p:blipFill>
                    <p:spPr>
                      <a:xfrm>
                        <a:off x="6045200" y="195792"/>
                        <a:ext cx="3637280" cy="757766"/>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D8EB0779-230F-4B09-9090-1FE4334DDD8D}"/>
              </a:ext>
            </a:extLst>
          </p:cNvPr>
          <p:cNvPicPr>
            <a:picLocks noChangeAspect="1"/>
          </p:cNvPicPr>
          <p:nvPr/>
        </p:nvPicPr>
        <p:blipFill>
          <a:blip r:embed="rId7"/>
          <a:stretch>
            <a:fillRect/>
          </a:stretch>
        </p:blipFill>
        <p:spPr>
          <a:xfrm>
            <a:off x="88692" y="3500298"/>
            <a:ext cx="2972215" cy="1991003"/>
          </a:xfrm>
          <a:prstGeom prst="rect">
            <a:avLst/>
          </a:prstGeom>
        </p:spPr>
      </p:pic>
      <p:sp>
        <p:nvSpPr>
          <p:cNvPr id="15" name="Content Placeholder 2">
            <a:extLst>
              <a:ext uri="{FF2B5EF4-FFF2-40B4-BE49-F238E27FC236}">
                <a16:creationId xmlns:a16="http://schemas.microsoft.com/office/drawing/2014/main" id="{79234A01-1952-4BC2-AFD2-1316F550AC76}"/>
              </a:ext>
            </a:extLst>
          </p:cNvPr>
          <p:cNvSpPr txBox="1">
            <a:spLocks/>
          </p:cNvSpPr>
          <p:nvPr/>
        </p:nvSpPr>
        <p:spPr bwMode="auto">
          <a:xfrm>
            <a:off x="111760" y="1742440"/>
            <a:ext cx="11633200" cy="8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Suppose we have a population mean of 20cm and a std dev of 5cm, generate a sample of 15 values: </a:t>
            </a:r>
          </a:p>
        </p:txBody>
      </p:sp>
      <p:pic>
        <p:nvPicPr>
          <p:cNvPr id="16" name="Picture 15">
            <a:extLst>
              <a:ext uri="{FF2B5EF4-FFF2-40B4-BE49-F238E27FC236}">
                <a16:creationId xmlns:a16="http://schemas.microsoft.com/office/drawing/2014/main" id="{EA12921E-D89F-448B-95E4-7D85B35F8E1C}"/>
              </a:ext>
            </a:extLst>
          </p:cNvPr>
          <p:cNvPicPr>
            <a:picLocks noChangeAspect="1"/>
          </p:cNvPicPr>
          <p:nvPr/>
        </p:nvPicPr>
        <p:blipFill>
          <a:blip r:embed="rId8"/>
          <a:stretch>
            <a:fillRect/>
          </a:stretch>
        </p:blipFill>
        <p:spPr>
          <a:xfrm>
            <a:off x="3177333" y="3500996"/>
            <a:ext cx="3162508" cy="1165668"/>
          </a:xfrm>
          <a:prstGeom prst="rect">
            <a:avLst/>
          </a:prstGeom>
        </p:spPr>
      </p:pic>
      <p:sp>
        <p:nvSpPr>
          <p:cNvPr id="17" name="TextBox 16">
            <a:extLst>
              <a:ext uri="{FF2B5EF4-FFF2-40B4-BE49-F238E27FC236}">
                <a16:creationId xmlns:a16="http://schemas.microsoft.com/office/drawing/2014/main" id="{398073DE-05C7-4E63-9F6D-BB5FE625FD94}"/>
              </a:ext>
            </a:extLst>
          </p:cNvPr>
          <p:cNvSpPr txBox="1"/>
          <p:nvPr/>
        </p:nvSpPr>
        <p:spPr>
          <a:xfrm>
            <a:off x="3137218" y="4836478"/>
            <a:ext cx="3202622" cy="1708160"/>
          </a:xfrm>
          <a:prstGeom prst="rect">
            <a:avLst/>
          </a:prstGeom>
          <a:solidFill>
            <a:schemeClr val="bg1"/>
          </a:solidFill>
        </p:spPr>
        <p:txBody>
          <a:bodyPr wrap="square">
            <a:spAutoFit/>
          </a:bodyPr>
          <a:lstStyle/>
          <a:p>
            <a:pPr algn="ctr" eaLnBrk="1" hangingPunct="1">
              <a:defRPr/>
            </a:pPr>
            <a:r>
              <a:rPr lang="en-CA" sz="2100" dirty="0">
                <a:solidFill>
                  <a:srgbClr val="FF0000"/>
                </a:solidFill>
                <a:latin typeface="+mj-lt"/>
                <a:cs typeface="Arial" charset="0"/>
              </a:rPr>
              <a:t>This will give you a list of all 15 terms from the random sample.  Scroll “RIGHT” to see all the terms</a:t>
            </a:r>
          </a:p>
        </p:txBody>
      </p:sp>
      <p:sp>
        <p:nvSpPr>
          <p:cNvPr id="18" name="Content Placeholder 2">
            <a:extLst>
              <a:ext uri="{FF2B5EF4-FFF2-40B4-BE49-F238E27FC236}">
                <a16:creationId xmlns:a16="http://schemas.microsoft.com/office/drawing/2014/main" id="{7E721D47-8E42-4D32-91C9-6073FEDD0E7E}"/>
              </a:ext>
            </a:extLst>
          </p:cNvPr>
          <p:cNvSpPr txBox="1">
            <a:spLocks/>
          </p:cNvSpPr>
          <p:nvPr/>
        </p:nvSpPr>
        <p:spPr bwMode="auto">
          <a:xfrm>
            <a:off x="172720" y="2595880"/>
            <a:ext cx="11633200" cy="8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Now suppose we want the mean of this sample, we would use the “MEAN” command from “LIST” </a:t>
            </a:r>
          </a:p>
        </p:txBody>
      </p:sp>
      <p:pic>
        <p:nvPicPr>
          <p:cNvPr id="19" name="Picture 18">
            <a:extLst>
              <a:ext uri="{FF2B5EF4-FFF2-40B4-BE49-F238E27FC236}">
                <a16:creationId xmlns:a16="http://schemas.microsoft.com/office/drawing/2014/main" id="{22113ABD-AB34-4C5D-B797-E604C81A9B72}"/>
              </a:ext>
            </a:extLst>
          </p:cNvPr>
          <p:cNvPicPr>
            <a:picLocks noChangeAspect="1"/>
          </p:cNvPicPr>
          <p:nvPr/>
        </p:nvPicPr>
        <p:blipFill>
          <a:blip r:embed="rId9"/>
          <a:stretch>
            <a:fillRect/>
          </a:stretch>
        </p:blipFill>
        <p:spPr>
          <a:xfrm>
            <a:off x="6446011" y="3510458"/>
            <a:ext cx="2734057" cy="1991003"/>
          </a:xfrm>
          <a:prstGeom prst="rect">
            <a:avLst/>
          </a:prstGeom>
        </p:spPr>
      </p:pic>
      <p:pic>
        <p:nvPicPr>
          <p:cNvPr id="20" name="Picture 19">
            <a:extLst>
              <a:ext uri="{FF2B5EF4-FFF2-40B4-BE49-F238E27FC236}">
                <a16:creationId xmlns:a16="http://schemas.microsoft.com/office/drawing/2014/main" id="{0536CF05-B082-4B7F-A036-A79CFD908238}"/>
              </a:ext>
            </a:extLst>
          </p:cNvPr>
          <p:cNvPicPr>
            <a:picLocks noChangeAspect="1"/>
          </p:cNvPicPr>
          <p:nvPr/>
        </p:nvPicPr>
        <p:blipFill>
          <a:blip r:embed="rId10"/>
          <a:stretch>
            <a:fillRect/>
          </a:stretch>
        </p:blipFill>
        <p:spPr>
          <a:xfrm>
            <a:off x="9243486" y="3478020"/>
            <a:ext cx="2877393" cy="1145459"/>
          </a:xfrm>
          <a:prstGeom prst="rect">
            <a:avLst/>
          </a:prstGeom>
        </p:spPr>
      </p:pic>
      <p:sp>
        <p:nvSpPr>
          <p:cNvPr id="21" name="TextBox 20">
            <a:extLst>
              <a:ext uri="{FF2B5EF4-FFF2-40B4-BE49-F238E27FC236}">
                <a16:creationId xmlns:a16="http://schemas.microsoft.com/office/drawing/2014/main" id="{D8E54A1B-CE38-4BAD-B0FC-31C4F4B42A95}"/>
              </a:ext>
            </a:extLst>
          </p:cNvPr>
          <p:cNvSpPr txBox="1"/>
          <p:nvPr/>
        </p:nvSpPr>
        <p:spPr>
          <a:xfrm>
            <a:off x="8989378" y="4755198"/>
            <a:ext cx="3202622" cy="1061829"/>
          </a:xfrm>
          <a:prstGeom prst="rect">
            <a:avLst/>
          </a:prstGeom>
          <a:solidFill>
            <a:schemeClr val="bg1"/>
          </a:solidFill>
        </p:spPr>
        <p:txBody>
          <a:bodyPr wrap="square">
            <a:spAutoFit/>
          </a:bodyPr>
          <a:lstStyle/>
          <a:p>
            <a:pPr algn="ctr" eaLnBrk="1" hangingPunct="1">
              <a:defRPr/>
            </a:pPr>
            <a:r>
              <a:rPr lang="en-CA" sz="2100" dirty="0">
                <a:solidFill>
                  <a:srgbClr val="FF0000"/>
                </a:solidFill>
                <a:latin typeface="+mj-lt"/>
                <a:cs typeface="Arial" charset="0"/>
              </a:rPr>
              <a:t>This will give you the average of the 15 terms in the sample</a:t>
            </a:r>
          </a:p>
        </p:txBody>
      </p:sp>
    </p:spTree>
    <p:custDataLst>
      <p:tags r:id="rId1"/>
    </p:custDataLst>
    <p:extLst>
      <p:ext uri="{BB962C8B-B14F-4D97-AF65-F5344CB8AC3E}">
        <p14:creationId xmlns:p14="http://schemas.microsoft.com/office/powerpoint/2010/main" val="177170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F3CF-D43C-40A7-A3EC-3473C303AF69}"/>
              </a:ext>
            </a:extLst>
          </p:cNvPr>
          <p:cNvSpPr>
            <a:spLocks noGrp="1"/>
          </p:cNvSpPr>
          <p:nvPr>
            <p:ph type="title"/>
          </p:nvPr>
        </p:nvSpPr>
        <p:spPr>
          <a:xfrm>
            <a:off x="162560" y="223838"/>
            <a:ext cx="9956800" cy="619442"/>
          </a:xfrm>
        </p:spPr>
        <p:txBody>
          <a:bodyPr/>
          <a:lstStyle/>
          <a:p>
            <a:r>
              <a:rPr lang="en-US" dirty="0"/>
              <a:t>Random Integer Generator</a:t>
            </a:r>
          </a:p>
        </p:txBody>
      </p:sp>
      <p:sp>
        <p:nvSpPr>
          <p:cNvPr id="3" name="Content Placeholder 2">
            <a:extLst>
              <a:ext uri="{FF2B5EF4-FFF2-40B4-BE49-F238E27FC236}">
                <a16:creationId xmlns:a16="http://schemas.microsoft.com/office/drawing/2014/main" id="{D0382488-7435-46FA-8167-629CEADB40DB}"/>
              </a:ext>
            </a:extLst>
          </p:cNvPr>
          <p:cNvSpPr>
            <a:spLocks noGrp="1"/>
          </p:cNvSpPr>
          <p:nvPr>
            <p:ph sz="quarter" idx="1"/>
          </p:nvPr>
        </p:nvSpPr>
        <p:spPr>
          <a:xfrm>
            <a:off x="182880" y="939800"/>
            <a:ext cx="11551920" cy="1336040"/>
          </a:xfrm>
        </p:spPr>
        <p:txBody>
          <a:bodyPr/>
          <a:lstStyle/>
          <a:p>
            <a:r>
              <a:rPr lang="en-US" dirty="0"/>
              <a:t>The random number generator will generate “n” integers ranging from a lower limit of “a” and a upper limit of “b”</a:t>
            </a:r>
          </a:p>
          <a:p>
            <a:r>
              <a:rPr lang="en-US" dirty="0"/>
              <a:t>If you only want positive integers, make “a” equal to 1</a:t>
            </a:r>
          </a:p>
        </p:txBody>
      </p:sp>
      <p:graphicFrame>
        <p:nvGraphicFramePr>
          <p:cNvPr id="4" name="Object 3">
            <a:extLst>
              <a:ext uri="{FF2B5EF4-FFF2-40B4-BE49-F238E27FC236}">
                <a16:creationId xmlns:a16="http://schemas.microsoft.com/office/drawing/2014/main" id="{429525A4-9488-41AF-9DAF-3A4DBF413B02}"/>
              </a:ext>
            </a:extLst>
          </p:cNvPr>
          <p:cNvGraphicFramePr>
            <a:graphicFrameLocks noChangeAspect="1"/>
          </p:cNvGraphicFramePr>
          <p:nvPr>
            <p:extLst>
              <p:ext uri="{D42A27DB-BD31-4B8C-83A1-F6EECF244321}">
                <p14:modId xmlns:p14="http://schemas.microsoft.com/office/powerpoint/2010/main" val="1048551705"/>
              </p:ext>
            </p:extLst>
          </p:nvPr>
        </p:nvGraphicFramePr>
        <p:xfrm>
          <a:off x="5666423" y="257175"/>
          <a:ext cx="3032125" cy="757238"/>
        </p:xfrm>
        <a:graphic>
          <a:graphicData uri="http://schemas.openxmlformats.org/presentationml/2006/ole">
            <mc:AlternateContent xmlns:mc="http://schemas.openxmlformats.org/markup-compatibility/2006">
              <mc:Choice xmlns:v="urn:schemas-microsoft-com:vml" Requires="v">
                <p:oleObj name="Equation" r:id="rId4" imgW="1015920" imgH="253800" progId="Equation.DSMT4">
                  <p:embed/>
                </p:oleObj>
              </mc:Choice>
              <mc:Fallback>
                <p:oleObj name="Equation" r:id="rId4" imgW="1015920" imgH="253800" progId="Equation.DSMT4">
                  <p:embed/>
                  <p:pic>
                    <p:nvPicPr>
                      <p:cNvPr id="4" name="Object 3">
                        <a:extLst>
                          <a:ext uri="{FF2B5EF4-FFF2-40B4-BE49-F238E27FC236}">
                            <a16:creationId xmlns:a16="http://schemas.microsoft.com/office/drawing/2014/main" id="{429525A4-9488-41AF-9DAF-3A4DBF413B02}"/>
                          </a:ext>
                        </a:extLst>
                      </p:cNvPr>
                      <p:cNvPicPr/>
                      <p:nvPr/>
                    </p:nvPicPr>
                    <p:blipFill>
                      <a:blip r:embed="rId5"/>
                      <a:stretch>
                        <a:fillRect/>
                      </a:stretch>
                    </p:blipFill>
                    <p:spPr>
                      <a:xfrm>
                        <a:off x="5666423" y="257175"/>
                        <a:ext cx="3032125" cy="75723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6328930-52C8-4265-9AC1-79D24D8AFD02}"/>
              </a:ext>
            </a:extLst>
          </p:cNvPr>
          <p:cNvGraphicFramePr>
            <a:graphicFrameLocks noChangeAspect="1"/>
          </p:cNvGraphicFramePr>
          <p:nvPr>
            <p:extLst>
              <p:ext uri="{D42A27DB-BD31-4B8C-83A1-F6EECF244321}">
                <p14:modId xmlns:p14="http://schemas.microsoft.com/office/powerpoint/2010/main" val="2857262902"/>
              </p:ext>
            </p:extLst>
          </p:nvPr>
        </p:nvGraphicFramePr>
        <p:xfrm>
          <a:off x="8943340" y="297815"/>
          <a:ext cx="2957513" cy="757238"/>
        </p:xfrm>
        <a:graphic>
          <a:graphicData uri="http://schemas.openxmlformats.org/presentationml/2006/ole">
            <mc:AlternateContent xmlns:mc="http://schemas.openxmlformats.org/markup-compatibility/2006">
              <mc:Choice xmlns:v="urn:schemas-microsoft-com:vml" Requires="v">
                <p:oleObj name="Equation" r:id="rId6" imgW="990360" imgH="253800" progId="Equation.DSMT4">
                  <p:embed/>
                </p:oleObj>
              </mc:Choice>
              <mc:Fallback>
                <p:oleObj name="Equation" r:id="rId6" imgW="990360" imgH="253800" progId="Equation.DSMT4">
                  <p:embed/>
                  <p:pic>
                    <p:nvPicPr>
                      <p:cNvPr id="5" name="Object 4">
                        <a:extLst>
                          <a:ext uri="{FF2B5EF4-FFF2-40B4-BE49-F238E27FC236}">
                            <a16:creationId xmlns:a16="http://schemas.microsoft.com/office/drawing/2014/main" id="{56328930-52C8-4265-9AC1-79D24D8AFD02}"/>
                          </a:ext>
                        </a:extLst>
                      </p:cNvPr>
                      <p:cNvPicPr/>
                      <p:nvPr/>
                    </p:nvPicPr>
                    <p:blipFill>
                      <a:blip r:embed="rId7"/>
                      <a:stretch>
                        <a:fillRect/>
                      </a:stretch>
                    </p:blipFill>
                    <p:spPr>
                      <a:xfrm>
                        <a:off x="8943340" y="297815"/>
                        <a:ext cx="2957513" cy="757238"/>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83C75D00-2C4F-4567-BF56-A00D7A902111}"/>
              </a:ext>
            </a:extLst>
          </p:cNvPr>
          <p:cNvSpPr txBox="1">
            <a:spLocks/>
          </p:cNvSpPr>
          <p:nvPr/>
        </p:nvSpPr>
        <p:spPr bwMode="auto">
          <a:xfrm>
            <a:off x="213360" y="2484120"/>
            <a:ext cx="11551920" cy="10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Suppose you have a population of integers from 1 to 300.  Select a random sample of 20 integers: </a:t>
            </a:r>
          </a:p>
        </p:txBody>
      </p:sp>
      <p:pic>
        <p:nvPicPr>
          <p:cNvPr id="7" name="Picture 6">
            <a:extLst>
              <a:ext uri="{FF2B5EF4-FFF2-40B4-BE49-F238E27FC236}">
                <a16:creationId xmlns:a16="http://schemas.microsoft.com/office/drawing/2014/main" id="{1719FB91-5871-434C-99DC-9865D2505D95}"/>
              </a:ext>
            </a:extLst>
          </p:cNvPr>
          <p:cNvPicPr>
            <a:picLocks noChangeAspect="1"/>
          </p:cNvPicPr>
          <p:nvPr/>
        </p:nvPicPr>
        <p:blipFill>
          <a:blip r:embed="rId8"/>
          <a:stretch>
            <a:fillRect/>
          </a:stretch>
        </p:blipFill>
        <p:spPr>
          <a:xfrm>
            <a:off x="255382" y="4614402"/>
            <a:ext cx="2943636" cy="2038635"/>
          </a:xfrm>
          <a:prstGeom prst="rect">
            <a:avLst/>
          </a:prstGeom>
        </p:spPr>
      </p:pic>
      <p:pic>
        <p:nvPicPr>
          <p:cNvPr id="8" name="Picture 7">
            <a:extLst>
              <a:ext uri="{FF2B5EF4-FFF2-40B4-BE49-F238E27FC236}">
                <a16:creationId xmlns:a16="http://schemas.microsoft.com/office/drawing/2014/main" id="{7F4D8215-41CA-4628-9A91-BC8F633F1E8D}"/>
              </a:ext>
            </a:extLst>
          </p:cNvPr>
          <p:cNvPicPr>
            <a:picLocks noChangeAspect="1"/>
          </p:cNvPicPr>
          <p:nvPr/>
        </p:nvPicPr>
        <p:blipFill>
          <a:blip r:embed="rId9"/>
          <a:stretch>
            <a:fillRect/>
          </a:stretch>
        </p:blipFill>
        <p:spPr>
          <a:xfrm>
            <a:off x="3339258" y="4615078"/>
            <a:ext cx="2980261" cy="1461289"/>
          </a:xfrm>
          <a:prstGeom prst="rect">
            <a:avLst/>
          </a:prstGeom>
        </p:spPr>
      </p:pic>
    </p:spTree>
    <p:custDataLst>
      <p:tags r:id="rId1"/>
    </p:custDataLst>
    <p:extLst>
      <p:ext uri="{BB962C8B-B14F-4D97-AF65-F5344CB8AC3E}">
        <p14:creationId xmlns:p14="http://schemas.microsoft.com/office/powerpoint/2010/main" val="39802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421E-0E9F-4ADD-8D13-5934C4F51F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6B475D-CE73-474B-A0A4-328C1D6F3FA3}"/>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8357277B-F209-45FB-8993-A6AD9F0233C5}"/>
              </a:ext>
            </a:extLst>
          </p:cNvPr>
          <p:cNvPicPr>
            <a:picLocks noChangeAspect="1"/>
          </p:cNvPicPr>
          <p:nvPr/>
        </p:nvPicPr>
        <p:blipFill>
          <a:blip r:embed="rId4"/>
          <a:stretch>
            <a:fillRect/>
          </a:stretch>
        </p:blipFill>
        <p:spPr>
          <a:xfrm>
            <a:off x="388959" y="276112"/>
            <a:ext cx="8792802" cy="6163535"/>
          </a:xfrm>
          <a:prstGeom prst="rect">
            <a:avLst/>
          </a:prstGeom>
        </p:spPr>
      </p:pic>
    </p:spTree>
    <p:custDataLst>
      <p:tags r:id="rId1"/>
    </p:custDataLst>
    <p:extLst>
      <p:ext uri="{BB962C8B-B14F-4D97-AF65-F5344CB8AC3E}">
        <p14:creationId xmlns:p14="http://schemas.microsoft.com/office/powerpoint/2010/main" val="211798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0C78E-7A28-4CF2-82D6-9B1D66CCCE11}"/>
              </a:ext>
            </a:extLst>
          </p:cNvPr>
          <p:cNvSpPr>
            <a:spLocks noGrp="1"/>
          </p:cNvSpPr>
          <p:nvPr>
            <p:ph sz="quarter" idx="1"/>
          </p:nvPr>
        </p:nvSpPr>
        <p:spPr>
          <a:xfrm>
            <a:off x="213360" y="806133"/>
            <a:ext cx="11653520" cy="2434907"/>
          </a:xfrm>
        </p:spPr>
        <p:txBody>
          <a:bodyPr/>
          <a:lstStyle/>
          <a:p>
            <a:pPr>
              <a:defRPr/>
            </a:pPr>
            <a:r>
              <a:rPr lang="en-CA" sz="2100" dirty="0"/>
              <a:t>Suppose you have a population that is skewed or normal with a mean and std deviation:  </a:t>
            </a:r>
          </a:p>
          <a:p>
            <a:pPr lvl="1">
              <a:defRPr/>
            </a:pPr>
            <a:r>
              <a:rPr lang="en-CA" dirty="0" err="1"/>
              <a:t>Ie</a:t>
            </a:r>
            <a:r>
              <a:rPr lang="en-CA" dirty="0"/>
              <a:t>: Height of players in the NBA (Tall)</a:t>
            </a:r>
          </a:p>
          <a:p>
            <a:pPr lvl="1">
              <a:defRPr/>
            </a:pPr>
            <a:r>
              <a:rPr lang="en-CA" dirty="0"/>
              <a:t>Salaries of workers in a factors (skewed right)</a:t>
            </a:r>
          </a:p>
          <a:p>
            <a:pPr>
              <a:defRPr/>
            </a:pPr>
            <a:r>
              <a:rPr lang="en-CA" sz="2200" dirty="0"/>
              <a:t>If you take many random samples of size “n” (with replacement) and plotted the distribution of all your sample means, the distribution will be normally distributed</a:t>
            </a:r>
          </a:p>
          <a:p>
            <a:pPr marL="366713" lvl="1" indent="0">
              <a:buNone/>
              <a:defRPr/>
            </a:pPr>
            <a:r>
              <a:rPr lang="en-CA" dirty="0"/>
              <a:t>LINK:   https://onlinestatbook.com/stat_sim/sampling_dist/</a:t>
            </a:r>
          </a:p>
        </p:txBody>
      </p:sp>
      <p:sp>
        <p:nvSpPr>
          <p:cNvPr id="4" name="Title 1">
            <a:extLst>
              <a:ext uri="{FF2B5EF4-FFF2-40B4-BE49-F238E27FC236}">
                <a16:creationId xmlns:a16="http://schemas.microsoft.com/office/drawing/2014/main" id="{2760A8A5-8EAE-4E35-8D5A-C8616AA452B6}"/>
              </a:ext>
            </a:extLst>
          </p:cNvPr>
          <p:cNvSpPr txBox="1">
            <a:spLocks/>
          </p:cNvSpPr>
          <p:nvPr/>
        </p:nvSpPr>
        <p:spPr>
          <a:xfrm>
            <a:off x="294640" y="274639"/>
            <a:ext cx="9154160" cy="561975"/>
          </a:xfrm>
          <a:prstGeom prst="rect">
            <a:avLst/>
          </a:prstGeom>
        </p:spPr>
        <p:txBody>
          <a:bodyPr anchor="b">
            <a:normAutofit/>
          </a:bodyPr>
          <a:lstStyle/>
          <a:p>
            <a:pPr fontAlgn="auto">
              <a:spcAft>
                <a:spcPts val="0"/>
              </a:spcAft>
              <a:defRPr/>
            </a:pPr>
            <a:r>
              <a:rPr lang="en-CA" sz="3000" cap="small" dirty="0">
                <a:solidFill>
                  <a:schemeClr val="tx2"/>
                </a:solidFill>
                <a:latin typeface="+mj-lt"/>
                <a:ea typeface="+mj-ea"/>
                <a:cs typeface="+mj-cs"/>
              </a:rPr>
              <a:t>Central Limit Theorem:</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5AB4E9D3-36BD-4678-A35F-685FAF5E4037}"/>
                  </a:ext>
                </a:extLst>
              </p:cNvPr>
              <p:cNvSpPr txBox="1">
                <a:spLocks/>
              </p:cNvSpPr>
              <p:nvPr/>
            </p:nvSpPr>
            <p:spPr bwMode="auto">
              <a:xfrm>
                <a:off x="172720" y="3701414"/>
                <a:ext cx="10769600" cy="2597785"/>
              </a:xfrm>
              <a:prstGeom prst="rect">
                <a:avLst/>
              </a:prstGeom>
              <a:no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defRPr/>
                </a:pPr>
                <a:r>
                  <a:rPr lang="en-CA" sz="2200" dirty="0"/>
                  <a:t>Conditions for Central Limit Theorem (for population mean):</a:t>
                </a:r>
              </a:p>
              <a:p>
                <a:pPr lvl="1">
                  <a:defRPr/>
                </a:pPr>
                <a:r>
                  <a:rPr lang="en-CA" sz="2200" dirty="0"/>
                  <a:t>The sample taken must be a SRS, can not have bias samples</a:t>
                </a:r>
              </a:p>
              <a:p>
                <a:pPr lvl="1">
                  <a:defRPr/>
                </a:pPr>
                <a:r>
                  <a:rPr lang="en-CA" sz="2200" dirty="0"/>
                  <a:t>The sample sizes needs to be greater or equal to 30 “IF” the population is “NOT” normally distributed (Bimodal/skewed)</a:t>
                </a:r>
              </a:p>
              <a:p>
                <a:pPr lvl="1">
                  <a:defRPr/>
                </a:pPr>
                <a:r>
                  <a:rPr lang="en-CA" sz="2200" dirty="0"/>
                  <a:t>To ensure independence, the Population size must be 10 times or more than the sample size    </a:t>
                </a:r>
                <a14:m>
                  <m:oMath xmlns:m="http://schemas.openxmlformats.org/officeDocument/2006/math">
                    <m:r>
                      <a:rPr lang="en-US" sz="3600" b="0" i="1" smtClean="0">
                        <a:latin typeface="Cambria Math" panose="02040503050406030204" pitchFamily="18" charset="0"/>
                      </a:rPr>
                      <m:t>𝑁</m:t>
                    </m:r>
                    <m:r>
                      <a:rPr lang="en-US" sz="3600" b="0" i="1" smtClean="0">
                        <a:latin typeface="Cambria Math" panose="02040503050406030204" pitchFamily="18" charset="0"/>
                        <a:ea typeface="Cambria Math" panose="02040503050406030204" pitchFamily="18" charset="0"/>
                      </a:rPr>
                      <m:t>≥10</m:t>
                    </m:r>
                    <m:r>
                      <a:rPr lang="en-US" sz="3600" b="0" i="1" smtClean="0">
                        <a:latin typeface="Cambria Math" panose="02040503050406030204" pitchFamily="18" charset="0"/>
                        <a:ea typeface="Cambria Math" panose="02040503050406030204" pitchFamily="18" charset="0"/>
                      </a:rPr>
                      <m:t>𝑛</m:t>
                    </m:r>
                  </m:oMath>
                </a14:m>
                <a:endParaRPr lang="en-CA" sz="3600" dirty="0"/>
              </a:p>
            </p:txBody>
          </p:sp>
        </mc:Choice>
        <mc:Fallback xmlns="">
          <p:sp>
            <p:nvSpPr>
              <p:cNvPr id="5" name="Content Placeholder 2">
                <a:extLst>
                  <a:ext uri="{FF2B5EF4-FFF2-40B4-BE49-F238E27FC236}">
                    <a16:creationId xmlns:a16="http://schemas.microsoft.com/office/drawing/2014/main" id="{5AB4E9D3-36BD-4678-A35F-685FAF5E4037}"/>
                  </a:ext>
                </a:extLst>
              </p:cNvPr>
              <p:cNvSpPr txBox="1">
                <a:spLocks noRot="1" noChangeAspect="1" noMove="1" noResize="1" noEditPoints="1" noAdjustHandles="1" noChangeArrowheads="1" noChangeShapeType="1" noTextEdit="1"/>
              </p:cNvSpPr>
              <p:nvPr/>
            </p:nvSpPr>
            <p:spPr bwMode="auto">
              <a:xfrm>
                <a:off x="172720" y="3701414"/>
                <a:ext cx="10769600" cy="2597785"/>
              </a:xfrm>
              <a:prstGeom prst="rect">
                <a:avLst/>
              </a:prstGeom>
              <a:blipFill>
                <a:blip r:embed="rId4"/>
                <a:stretch>
                  <a:fillRect l="-170" t="-1643" b="-235"/>
                </a:stretch>
              </a:blipFill>
              <a:ln>
                <a:noFill/>
              </a:ln>
            </p:spPr>
            <p:txBody>
              <a:bodyPr/>
              <a:lstStyle/>
              <a:p>
                <a:r>
                  <a:rPr lang="en-US">
                    <a:noFill/>
                  </a:rPr>
                  <a:t> </a:t>
                </a:r>
              </a:p>
            </p:txBody>
          </p:sp>
        </mc:Fallback>
      </mc:AlternateContent>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efca26cfd723173d4fc5f1a1f41ba8a745a"/>
  <p:tag name="ISPRING_ULTRA_SCORM_SLIDE_COUNT" val="8"/>
  <p:tag name="ISPRING_ULTRA_SCORM_DURATION" val="3600"/>
  <p:tag name="ISPRING_ULTRA_SCORM_QUIZ_NUMBER" val="0"/>
  <p:tag name="GENSWF_OUTPUT_FILE_NAME" val="apstatc92"/>
  <p:tag name="ISPRING_LMS_API_VERSION" val="SCORM 2004 (4th edition)"/>
  <p:tag name="ISPRING_ULTRA_SCORM_COURSE_ID" val="BF751431-C6B7-4A99-9F37-19980B5733E0"/>
  <p:tag name="ISPRING_CMI5_LAUNCH_METHOD" val="any window"/>
  <p:tag name="ISPRING_SCORM_RATE_SLIDES" val="1"/>
  <p:tag name="ISPRINGCLOUDFOLDERID" val="1"/>
  <p:tag name="ISPRINGONLINEFOLDERID" val="1"/>
  <p:tag name="ISPRING_OUTPUT_FOLDER" val="[[&quot;\uFFFD\uFFFDQj{D1961B4B-4104-4DBD-91AB-5334FB564497}&quot;,&quot;C:\\Users\\e15108\\OneDrive - SD41\\Statistics\\Online Stats Notes\\BCMathca\\AP Stat&quot;]]"/>
  <p:tag name="ISPRING_FIRST_PUBLISH" val="1"/>
  <p:tag name="ISPRING_ULTRA_SCORM_COURCE_TITLE" val="AP Stats 9.2 Central Limit Thm and Sampling mean proportions"/>
  <p:tag name="ISPRING_SCORM_ENDPOINT" val="&lt;endpoint&gt;&lt;enable&gt;0&lt;/enable&gt;&lt;lrs&gt;https://&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30.000000"/>
  <p:tag name="ISPRING_PRESENTATION_TITLE" val="AP Stats 9.2 Central Limit Thm and Sampling mean proportions"/>
</p:tagLst>
</file>

<file path=ppt/tags/tag10.xml><?xml version="1.0" encoding="utf-8"?>
<p:tagLst xmlns:a="http://schemas.openxmlformats.org/drawingml/2006/main" xmlns:r="http://schemas.openxmlformats.org/officeDocument/2006/relationships" xmlns:p="http://schemas.openxmlformats.org/presentationml/2006/main">
  <p:tag name="GENSWF_SLIDE_UID" val="{DA711BF7-CD8F-4B0E-9E2D-33C45C0065E0}:303"/>
</p:tagLst>
</file>

<file path=ppt/tags/tag11.xml><?xml version="1.0" encoding="utf-8"?>
<p:tagLst xmlns:a="http://schemas.openxmlformats.org/drawingml/2006/main" xmlns:r="http://schemas.openxmlformats.org/officeDocument/2006/relationships" xmlns:p="http://schemas.openxmlformats.org/presentationml/2006/main">
  <p:tag name="GENSWF_SLIDE_UID" val="{0BC74713-F53D-4E4F-AE33-4EE79E0E4580}:304"/>
</p:tagLst>
</file>

<file path=ppt/tags/tag12.xml><?xml version="1.0" encoding="utf-8"?>
<p:tagLst xmlns:a="http://schemas.openxmlformats.org/drawingml/2006/main" xmlns:r="http://schemas.openxmlformats.org/officeDocument/2006/relationships" xmlns:p="http://schemas.openxmlformats.org/presentationml/2006/main">
  <p:tag name="GENSWF_SLIDE_UID" val="{A20239EE-10C7-4B89-9232-4E45849AF524}:290"/>
</p:tagLst>
</file>

<file path=ppt/tags/tag13.xml><?xml version="1.0" encoding="utf-8"?>
<p:tagLst xmlns:a="http://schemas.openxmlformats.org/drawingml/2006/main" xmlns:r="http://schemas.openxmlformats.org/officeDocument/2006/relationships" xmlns:p="http://schemas.openxmlformats.org/presentationml/2006/main">
  <p:tag name="GENSWF_SLIDE_UID" val="{36342D64-4051-4FA3-A300-6232CBE762C6}:319"/>
</p:tagLst>
</file>

<file path=ppt/tags/tag14.xml><?xml version="1.0" encoding="utf-8"?>
<p:tagLst xmlns:a="http://schemas.openxmlformats.org/drawingml/2006/main" xmlns:r="http://schemas.openxmlformats.org/officeDocument/2006/relationships" xmlns:p="http://schemas.openxmlformats.org/presentationml/2006/main">
  <p:tag name="GENSWF_SLIDE_UID" val="{E84AED1C-EF23-4029-B383-D7ED84DF3498}:305"/>
</p:tagLst>
</file>

<file path=ppt/tags/tag15.xml><?xml version="1.0" encoding="utf-8"?>
<p:tagLst xmlns:a="http://schemas.openxmlformats.org/drawingml/2006/main" xmlns:r="http://schemas.openxmlformats.org/officeDocument/2006/relationships" xmlns:p="http://schemas.openxmlformats.org/presentationml/2006/main">
  <p:tag name="GENSWF_SLIDE_UID" val="{3F1AE49B-880D-44D7-9D55-04A0FEF8EE14}:322"/>
</p:tagLst>
</file>

<file path=ppt/tags/tag16.xml><?xml version="1.0" encoding="utf-8"?>
<p:tagLst xmlns:a="http://schemas.openxmlformats.org/drawingml/2006/main" xmlns:r="http://schemas.openxmlformats.org/officeDocument/2006/relationships" xmlns:p="http://schemas.openxmlformats.org/presentationml/2006/main">
  <p:tag name="GENSWF_SLIDE_UID" val="{775A69F2-2F91-42BB-8792-7CDADFF693BC}:309"/>
</p:tagLst>
</file>

<file path=ppt/tags/tag17.xml><?xml version="1.0" encoding="utf-8"?>
<p:tagLst xmlns:a="http://schemas.openxmlformats.org/drawingml/2006/main" xmlns:r="http://schemas.openxmlformats.org/officeDocument/2006/relationships" xmlns:p="http://schemas.openxmlformats.org/presentationml/2006/main">
  <p:tag name="GENSWF_SLIDE_UID" val="{520C3F8F-CB30-49DE-AF18-64EFA608CB3D}:310"/>
</p:tagLst>
</file>

<file path=ppt/tags/tag18.xml><?xml version="1.0" encoding="utf-8"?>
<p:tagLst xmlns:a="http://schemas.openxmlformats.org/drawingml/2006/main" xmlns:r="http://schemas.openxmlformats.org/officeDocument/2006/relationships" xmlns:p="http://schemas.openxmlformats.org/presentationml/2006/main">
  <p:tag name="GENSWF_SLIDE_UID" val="{2A88BA37-D41B-4F37-BC27-05A4691A70D0}:307"/>
</p:tagLst>
</file>

<file path=ppt/tags/tag19.xml><?xml version="1.0" encoding="utf-8"?>
<p:tagLst xmlns:a="http://schemas.openxmlformats.org/drawingml/2006/main" xmlns:r="http://schemas.openxmlformats.org/officeDocument/2006/relationships" xmlns:p="http://schemas.openxmlformats.org/presentationml/2006/main">
  <p:tag name="GENSWF_SLIDE_UID" val="{AF3289E9-B99B-4FDB-8DD5-21D2C04F642F}:308"/>
</p:tagLst>
</file>

<file path=ppt/tags/tag2.xml><?xml version="1.0" encoding="utf-8"?>
<p:tagLst xmlns:a="http://schemas.openxmlformats.org/drawingml/2006/main" xmlns:r="http://schemas.openxmlformats.org/officeDocument/2006/relationships" xmlns:p="http://schemas.openxmlformats.org/presentationml/2006/main">
  <p:tag name="GENSWF_SLIDE_UID" val="{EED1BE7F-C8F0-4214-A648-CF7649DFF6C3}: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BBB740F8-D765-4B3F-9981-6D0FFC6FA799}:316"/>
</p:tagLst>
</file>

<file path=ppt/tags/tag21.xml><?xml version="1.0" encoding="utf-8"?>
<p:tagLst xmlns:a="http://schemas.openxmlformats.org/drawingml/2006/main" xmlns:r="http://schemas.openxmlformats.org/officeDocument/2006/relationships" xmlns:p="http://schemas.openxmlformats.org/presentationml/2006/main">
  <p:tag name="GENSWF_SLIDE_UID" val="{F0E5D910-505E-4F40-B37A-F7A90285E917}:312"/>
</p:tagLst>
</file>

<file path=ppt/tags/tag22.xml><?xml version="1.0" encoding="utf-8"?>
<p:tagLst xmlns:a="http://schemas.openxmlformats.org/drawingml/2006/main" xmlns:r="http://schemas.openxmlformats.org/officeDocument/2006/relationships" xmlns:p="http://schemas.openxmlformats.org/presentationml/2006/main">
  <p:tag name="GENSWF_SLIDE_UID" val="{AC4C9CE7-5F5D-4F93-B6A7-18E0D2CF2842}:320"/>
</p:tagLst>
</file>

<file path=ppt/tags/tag23.xml><?xml version="1.0" encoding="utf-8"?>
<p:tagLst xmlns:a="http://schemas.openxmlformats.org/drawingml/2006/main" xmlns:r="http://schemas.openxmlformats.org/officeDocument/2006/relationships" xmlns:p="http://schemas.openxmlformats.org/presentationml/2006/main">
  <p:tag name="GENSWF_SLIDE_UID" val="{9BAE0AEF-43B5-4526-9CCC-47BB7105AC91}:267"/>
</p:tagLst>
</file>

<file path=ppt/tags/tag24.xml><?xml version="1.0" encoding="utf-8"?>
<p:tagLst xmlns:a="http://schemas.openxmlformats.org/drawingml/2006/main" xmlns:r="http://schemas.openxmlformats.org/officeDocument/2006/relationships" xmlns:p="http://schemas.openxmlformats.org/presentationml/2006/main">
  <p:tag name="GENSWF_SLIDE_UID" val="{6732C7AB-2C50-4CC4-BF73-8F9F6AF735DB}:313"/>
</p:tagLst>
</file>

<file path=ppt/tags/tag25.xml><?xml version="1.0" encoding="utf-8"?>
<p:tagLst xmlns:a="http://schemas.openxmlformats.org/drawingml/2006/main" xmlns:r="http://schemas.openxmlformats.org/officeDocument/2006/relationships" xmlns:p="http://schemas.openxmlformats.org/presentationml/2006/main">
  <p:tag name="GENSWF_SLIDE_UID" val="{A3FD4581-6A12-4B0C-A351-CDB9D801146F}:317"/>
</p:tagLst>
</file>

<file path=ppt/tags/tag26.xml><?xml version="1.0" encoding="utf-8"?>
<p:tagLst xmlns:a="http://schemas.openxmlformats.org/drawingml/2006/main" xmlns:r="http://schemas.openxmlformats.org/officeDocument/2006/relationships" xmlns:p="http://schemas.openxmlformats.org/presentationml/2006/main">
  <p:tag name="GENSWF_SLIDE_UID" val="{4643D5DD-F3FD-4131-9191-E1E0BB2EBF8D}:311"/>
</p:tagLst>
</file>

<file path=ppt/tags/tag27.xml><?xml version="1.0" encoding="utf-8"?>
<p:tagLst xmlns:a="http://schemas.openxmlformats.org/drawingml/2006/main" xmlns:r="http://schemas.openxmlformats.org/officeDocument/2006/relationships" xmlns:p="http://schemas.openxmlformats.org/presentationml/2006/main">
  <p:tag name="GENSWF_SLIDE_UID" val="{2E0B1719-403A-4C3E-8933-60BCB669DFEF}:266"/>
</p:tagLst>
</file>

<file path=ppt/tags/tag28.xml><?xml version="1.0" encoding="utf-8"?>
<p:tagLst xmlns:a="http://schemas.openxmlformats.org/drawingml/2006/main" xmlns:r="http://schemas.openxmlformats.org/officeDocument/2006/relationships" xmlns:p="http://schemas.openxmlformats.org/presentationml/2006/main">
  <p:tag name="GENSWF_SLIDE_UID" val="{4AC426EB-43FC-4219-B916-B1A7D7C1BA4E}:264"/>
</p:tagLst>
</file>

<file path=ppt/tags/tag3.xml><?xml version="1.0" encoding="utf-8"?>
<p:tagLst xmlns:a="http://schemas.openxmlformats.org/drawingml/2006/main" xmlns:r="http://schemas.openxmlformats.org/officeDocument/2006/relationships" xmlns:p="http://schemas.openxmlformats.org/presentationml/2006/main">
  <p:tag name="GENSWF_SLIDE_UID" val="{71D5F6D3-29E8-4826-9210-BAD2410D7BB9}:270"/>
</p:tagLst>
</file>

<file path=ppt/tags/tag4.xml><?xml version="1.0" encoding="utf-8"?>
<p:tagLst xmlns:a="http://schemas.openxmlformats.org/drawingml/2006/main" xmlns:r="http://schemas.openxmlformats.org/officeDocument/2006/relationships" xmlns:p="http://schemas.openxmlformats.org/presentationml/2006/main">
  <p:tag name="GENSWF_SLIDE_UID" val="{9FEF95BA-9444-4D42-A609-67F1B9729CE0}:318"/>
</p:tagLst>
</file>

<file path=ppt/tags/tag5.xml><?xml version="1.0" encoding="utf-8"?>
<p:tagLst xmlns:a="http://schemas.openxmlformats.org/drawingml/2006/main" xmlns:r="http://schemas.openxmlformats.org/officeDocument/2006/relationships" xmlns:p="http://schemas.openxmlformats.org/presentationml/2006/main">
  <p:tag name="GENSWF_SLIDE_UID" val="{4DB19262-4CB3-4E88-A3B8-8872592C0B37}:323"/>
</p:tagLst>
</file>

<file path=ppt/tags/tag6.xml><?xml version="1.0" encoding="utf-8"?>
<p:tagLst xmlns:a="http://schemas.openxmlformats.org/drawingml/2006/main" xmlns:r="http://schemas.openxmlformats.org/officeDocument/2006/relationships" xmlns:p="http://schemas.openxmlformats.org/presentationml/2006/main">
  <p:tag name="GENSWF_SLIDE_UID" val="{4DB19262-4CB3-4E88-A3B8-8872592C0B37}:323"/>
</p:tagLst>
</file>

<file path=ppt/tags/tag7.xml><?xml version="1.0" encoding="utf-8"?>
<p:tagLst xmlns:a="http://schemas.openxmlformats.org/drawingml/2006/main" xmlns:r="http://schemas.openxmlformats.org/officeDocument/2006/relationships" xmlns:p="http://schemas.openxmlformats.org/presentationml/2006/main">
  <p:tag name="GENSWF_SLIDE_UID" val="{E442E771-D463-4C6C-BA0E-9254D605736D}:269"/>
</p:tagLst>
</file>

<file path=ppt/tags/tag8.xml><?xml version="1.0" encoding="utf-8"?>
<p:tagLst xmlns:a="http://schemas.openxmlformats.org/drawingml/2006/main" xmlns:r="http://schemas.openxmlformats.org/officeDocument/2006/relationships" xmlns:p="http://schemas.openxmlformats.org/presentationml/2006/main">
  <p:tag name="GENSWF_SLIDE_UID" val="{C640C4DF-27A8-45EE-A61A-860ECD6C2C68}:271"/>
</p:tagLst>
</file>

<file path=ppt/tags/tag9.xml><?xml version="1.0" encoding="utf-8"?>
<p:tagLst xmlns:a="http://schemas.openxmlformats.org/drawingml/2006/main" xmlns:r="http://schemas.openxmlformats.org/officeDocument/2006/relationships" xmlns:p="http://schemas.openxmlformats.org/presentationml/2006/main">
  <p:tag name="GENSWF_SLIDE_UID" val="{301A226A-4ABC-4260-9AD4-BCD28A9CE041}:26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4F2F12-CDDA-4B0D-BE89-9028208FC030}">
  <ds:schemaRefs>
    <ds:schemaRef ds:uri="http://schemas.microsoft.com/sharepoint/v3/contenttype/forms"/>
  </ds:schemaRefs>
</ds:datastoreItem>
</file>

<file path=customXml/itemProps2.xml><?xml version="1.0" encoding="utf-8"?>
<ds:datastoreItem xmlns:ds="http://schemas.openxmlformats.org/officeDocument/2006/customXml" ds:itemID="{CC682AB1-12EF-4BA2-95F2-6F651B6AE384}">
  <ds:schemaRefs>
    <ds:schemaRef ds:uri="http://purl.org/dc/dcmitype/"/>
    <ds:schemaRef ds:uri="http://schemas.microsoft.com/office/infopath/2007/PartnerControls"/>
    <ds:schemaRef ds:uri="http://purl.org/dc/elements/1.1/"/>
    <ds:schemaRef ds:uri="http://schemas.microsoft.com/office/2006/metadata/properties"/>
    <ds:schemaRef ds:uri="0592969b-b9e0-4bc7-baa3-fba5b5725717"/>
    <ds:schemaRef ds:uri="http://purl.org/dc/terms/"/>
    <ds:schemaRef ds:uri="d00fb86e-a52e-4f2f-9300-62c8872f8705"/>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BD44EB8-A960-43C0-969A-FA113D175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1491</TotalTime>
  <Words>2650</Words>
  <Application>Microsoft Office PowerPoint</Application>
  <PresentationFormat>Widescreen</PresentationFormat>
  <Paragraphs>208</Paragraphs>
  <Slides>30</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Cambria Math</vt:lpstr>
      <vt:lpstr>Century Schoolbook</vt:lpstr>
      <vt:lpstr>Wingdings</vt:lpstr>
      <vt:lpstr>Wingdings 2</vt:lpstr>
      <vt:lpstr>Oriel</vt:lpstr>
      <vt:lpstr>Equation</vt:lpstr>
      <vt:lpstr>Section 9.2 Central Limit Theorem &amp;  Distribution of Sample Proportions</vt:lpstr>
      <vt:lpstr>German Tank Activity:</vt:lpstr>
      <vt:lpstr>PowerPoint Presentation</vt:lpstr>
      <vt:lpstr>PowerPoint Presentation</vt:lpstr>
      <vt:lpstr>PowerPoint Presentation</vt:lpstr>
      <vt:lpstr>Random Normal Distribution: </vt:lpstr>
      <vt:lpstr>Random Integer Generator</vt:lpstr>
      <vt:lpstr>PowerPoint Presentation</vt:lpstr>
      <vt:lpstr>PowerPoint Presentation</vt:lpstr>
      <vt:lpstr>PowerPoint Presentation</vt:lpstr>
      <vt:lpstr>REVIEW: The distribution of Sample Means</vt:lpstr>
      <vt:lpstr>Proof for </vt:lpstr>
      <vt:lpstr>PowerPoint Presentation</vt:lpstr>
      <vt:lpstr>Sample Proportions and Population Proportions:</vt:lpstr>
      <vt:lpstr>When to USE Proportion: </vt:lpstr>
      <vt:lpstr>PowerPoint Presentation</vt:lpstr>
      <vt:lpstr>Distribution of Sample Proportion:</vt:lpstr>
      <vt:lpstr>Conditions for Distribution of Sampling Proportions to be normal</vt:lpstr>
      <vt:lpstr>PowerPoint Presentation</vt:lpstr>
      <vt:lpstr>PowerPoint Presentation</vt:lpstr>
      <vt:lpstr>PowerPoint Presentation</vt:lpstr>
      <vt:lpstr>PowerPoint Presentation</vt:lpstr>
      <vt:lpstr>Key Ideas on the Distribution of Sample Proportions</vt:lpstr>
      <vt:lpstr>PowerPoint Presentation</vt:lpstr>
      <vt:lpstr>PowerPoint Presentation</vt:lpstr>
      <vt:lpstr>PowerPoint Presentation</vt:lpstr>
      <vt:lpstr>Point #2) Sample Proportion Estimate Population Proportion</vt:lpstr>
      <vt:lpstr>Proof for the Mean and Std dev. The distribution Of Sample Proportion</vt:lpstr>
      <vt:lpstr>Ex: It is estimated that 10% of the greater Vancouver population are Asians.  A SRS of 5000 adults in Vancouver contains only 8.5% Asians.  Is this value caused by sampling variability or should we suspect that the sampling procedures are under-representing Asians ?</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9.2 Central Limit Thm and Sampling mean proportions</dc:title>
  <dc:creator>danny young</dc:creator>
  <cp:lastModifiedBy>Danny Young</cp:lastModifiedBy>
  <cp:revision>29</cp:revision>
  <dcterms:created xsi:type="dcterms:W3CDTF">2011-01-17T01:15:22Z</dcterms:created>
  <dcterms:modified xsi:type="dcterms:W3CDTF">2026-01-20T21:42:17Z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